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9" r:id="rId5"/>
    <p:sldId id="257" r:id="rId6"/>
    <p:sldId id="256" r:id="rId7"/>
    <p:sldId id="258" r:id="rId8"/>
    <p:sldId id="260" r:id="rId9"/>
    <p:sldId id="261" r:id="rId10"/>
    <p:sldId id="262" r:id="rId11"/>
    <p:sldId id="263" r:id="rId12"/>
    <p:sldId id="264" r:id="rId13"/>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2" d="100"/>
          <a:sy n="82" d="100"/>
        </p:scale>
        <p:origin x="720" y="7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3" name="Marcador de posición de fecha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A3D520C-6B45-4168-8835-1CF1E0F208E4}" type="datetime1">
              <a:rPr lang="es-MX" smtClean="0"/>
              <a:t>12/05/2023</a:t>
            </a:fld>
            <a:endParaRPr lang="es-MX"/>
          </a:p>
        </p:txBody>
      </p:sp>
      <p:sp>
        <p:nvSpPr>
          <p:cNvPr id="4" name="Marcador de posición de pie de página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5" name="Marcador de número de diapositiva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es-MX" smtClean="0"/>
              <a:t>‹Nº›</a:t>
            </a:fld>
            <a:endParaRPr lang="es-MX"/>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AAF28F-8A55-4461-868D-D2447B0A9F2D}" type="datetime1">
              <a:rPr lang="es-MX" smtClean="0"/>
              <a:pPr/>
              <a:t>12/05/2023</a:t>
            </a:fld>
            <a:endParaRPr lang="es-MX"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es-MX" noProof="0" smtClean="0"/>
              <a:t>‹Nº›</a:t>
            </a:fld>
            <a:endParaRPr lang="es-MX"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1</a:t>
            </a:fld>
            <a:endParaRPr lang="es-MX"/>
          </a:p>
        </p:txBody>
      </p:sp>
    </p:spTree>
    <p:extLst>
      <p:ext uri="{BB962C8B-B14F-4D97-AF65-F5344CB8AC3E}">
        <p14:creationId xmlns:p14="http://schemas.microsoft.com/office/powerpoint/2010/main" val="2187811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2</a:t>
            </a:fld>
            <a:endParaRPr lang="es-MX"/>
          </a:p>
        </p:txBody>
      </p:sp>
    </p:spTree>
    <p:extLst>
      <p:ext uri="{BB962C8B-B14F-4D97-AF65-F5344CB8AC3E}">
        <p14:creationId xmlns:p14="http://schemas.microsoft.com/office/powerpoint/2010/main" val="375136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3</a:t>
            </a:fld>
            <a:endParaRPr lang="es-MX"/>
          </a:p>
        </p:txBody>
      </p:sp>
    </p:spTree>
    <p:extLst>
      <p:ext uri="{BB962C8B-B14F-4D97-AF65-F5344CB8AC3E}">
        <p14:creationId xmlns:p14="http://schemas.microsoft.com/office/powerpoint/2010/main" val="766092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4</a:t>
            </a:fld>
            <a:endParaRPr lang="es-MX"/>
          </a:p>
        </p:txBody>
      </p:sp>
    </p:spTree>
    <p:extLst>
      <p:ext uri="{BB962C8B-B14F-4D97-AF65-F5344CB8AC3E}">
        <p14:creationId xmlns:p14="http://schemas.microsoft.com/office/powerpoint/2010/main" val="107814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5</a:t>
            </a:fld>
            <a:endParaRPr lang="es-MX"/>
          </a:p>
        </p:txBody>
      </p:sp>
    </p:spTree>
    <p:extLst>
      <p:ext uri="{BB962C8B-B14F-4D97-AF65-F5344CB8AC3E}">
        <p14:creationId xmlns:p14="http://schemas.microsoft.com/office/powerpoint/2010/main" val="327790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6</a:t>
            </a:fld>
            <a:endParaRPr lang="es-MX"/>
          </a:p>
        </p:txBody>
      </p:sp>
    </p:spTree>
    <p:extLst>
      <p:ext uri="{BB962C8B-B14F-4D97-AF65-F5344CB8AC3E}">
        <p14:creationId xmlns:p14="http://schemas.microsoft.com/office/powerpoint/2010/main" val="3288261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7</a:t>
            </a:fld>
            <a:endParaRPr lang="es-MX"/>
          </a:p>
        </p:txBody>
      </p:sp>
    </p:spTree>
    <p:extLst>
      <p:ext uri="{BB962C8B-B14F-4D97-AF65-F5344CB8AC3E}">
        <p14:creationId xmlns:p14="http://schemas.microsoft.com/office/powerpoint/2010/main" val="3545212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8</a:t>
            </a:fld>
            <a:endParaRPr lang="es-MX"/>
          </a:p>
        </p:txBody>
      </p:sp>
    </p:spTree>
    <p:extLst>
      <p:ext uri="{BB962C8B-B14F-4D97-AF65-F5344CB8AC3E}">
        <p14:creationId xmlns:p14="http://schemas.microsoft.com/office/powerpoint/2010/main" val="3655420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9</a:t>
            </a:fld>
            <a:endParaRPr lang="es-MX"/>
          </a:p>
        </p:txBody>
      </p:sp>
    </p:spTree>
    <p:extLst>
      <p:ext uri="{BB962C8B-B14F-4D97-AF65-F5344CB8AC3E}">
        <p14:creationId xmlns:p14="http://schemas.microsoft.com/office/powerpoint/2010/main" val="2040209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Marcador de posición de imagen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s-MX" noProof="0"/>
              <a:t>Haga clic para agregar un título</a:t>
            </a:r>
          </a:p>
        </p:txBody>
      </p:sp>
      <p:sp>
        <p:nvSpPr>
          <p:cNvPr id="14" name="Marcador de texto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s-MX" noProof="0"/>
              <a:t>Haga clic para agregar un nombre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ción de mercad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Marcador de posición de imagen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s-MX" noProof="0"/>
              <a:t>Haz clic para agregar foto</a:t>
            </a:r>
          </a:p>
        </p:txBody>
      </p:sp>
      <p:sp>
        <p:nvSpPr>
          <p:cNvPr id="4" name="Marcador de posición de fecha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es-MX" noProof="0"/>
              <a:t>8/06/20XX</a:t>
            </a:r>
          </a:p>
        </p:txBody>
      </p:sp>
      <p:sp>
        <p:nvSpPr>
          <p:cNvPr id="14" name="Marcador de posición de texto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es-MX" noProof="0"/>
              <a:t>$2B</a:t>
            </a:r>
          </a:p>
        </p:txBody>
      </p:sp>
      <p:sp>
        <p:nvSpPr>
          <p:cNvPr id="5" name="Marcador de posición de pie de página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6" name="Marcador de posición de texto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es-MX" noProof="0"/>
              <a:t>$1B</a:t>
            </a:r>
          </a:p>
        </p:txBody>
      </p:sp>
      <p:sp>
        <p:nvSpPr>
          <p:cNvPr id="11" name="Marcador de texto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s-MX" noProof="0"/>
              <a:t>Haga clic para agregar texto</a:t>
            </a:r>
          </a:p>
        </p:txBody>
      </p:sp>
      <p:sp>
        <p:nvSpPr>
          <p:cNvPr id="12" name="Marcador de posición de texto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es-MX" noProof="0"/>
              <a:t>$3B</a:t>
            </a:r>
          </a:p>
        </p:txBody>
      </p:sp>
      <p:sp>
        <p:nvSpPr>
          <p:cNvPr id="20" name="Marcador de posición de texto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s-MX" noProof="0"/>
              <a:t>Haga clic para agregar texto</a:t>
            </a:r>
          </a:p>
        </p:txBody>
      </p:sp>
      <p:sp>
        <p:nvSpPr>
          <p:cNvPr id="21" name="Marcador de posición de texto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s-MX" noProof="0"/>
              <a:t>Haga clic para agregar texto</a:t>
            </a:r>
          </a:p>
        </p:txBody>
      </p:sp>
      <p:sp>
        <p:nvSpPr>
          <p:cNvPr id="2" name="Título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estra competencia">
    <p:bg>
      <p:bgPr>
        <a:solidFill>
          <a:schemeClr val="bg2">
            <a:lumMod val="10000"/>
          </a:schemeClr>
        </a:solidFill>
        <a:effectLst/>
      </p:bgPr>
    </p:bg>
    <p:spTree>
      <p:nvGrpSpPr>
        <p:cNvPr id="1" name=""/>
        <p:cNvGrpSpPr/>
        <p:nvPr/>
      </p:nvGrpSpPr>
      <p:grpSpPr>
        <a:xfrm>
          <a:off x="0" y="0"/>
          <a:ext cx="0" cy="0"/>
          <a:chOff x="0" y="0"/>
          <a:chExt cx="0" cy="0"/>
        </a:xfrm>
      </p:grpSpPr>
      <p:sp>
        <p:nvSpPr>
          <p:cNvPr id="21" name="Marcador de posición de imagen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s-MX" noProof="0"/>
              <a:t>Haga clic para agregar una foto</a:t>
            </a:r>
          </a:p>
        </p:txBody>
      </p:sp>
      <p:sp>
        <p:nvSpPr>
          <p:cNvPr id="4" name="Marcador de posición de fecha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es-MX" noProof="0"/>
              <a:t>8/06/20XX</a:t>
            </a:r>
          </a:p>
        </p:txBody>
      </p:sp>
      <p:sp>
        <p:nvSpPr>
          <p:cNvPr id="5" name="Marcador de posición de pie de página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7" name="Marcador de texto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s-MX" noProof="0"/>
              <a:t>Haga clic para agregar texto</a:t>
            </a:r>
          </a:p>
        </p:txBody>
      </p:sp>
      <p:sp>
        <p:nvSpPr>
          <p:cNvPr id="18" name="Marcador de texto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subtítulo</a:t>
            </a:r>
          </a:p>
        </p:txBody>
      </p:sp>
      <p:sp>
        <p:nvSpPr>
          <p:cNvPr id="19" name="Marcador de texto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s-MX" noProof="0"/>
              <a:t>Haga clic para agregar texto</a:t>
            </a:r>
          </a:p>
        </p:txBody>
      </p:sp>
      <p:sp>
        <p:nvSpPr>
          <p:cNvPr id="20" name="Marcador de texto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subtítulo</a:t>
            </a:r>
          </a:p>
        </p:txBody>
      </p:sp>
      <p:sp>
        <p:nvSpPr>
          <p:cNvPr id="2" name="Título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s-MX" noProof="0"/>
              <a:t>Haga clic para agregar un título</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estra competencia v2">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ángulo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 name="Marcador de posición de fecha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8" name="Marcador de texto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9" name="Marcador de texto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el nombre</a:t>
            </a:r>
          </a:p>
        </p:txBody>
      </p:sp>
      <p:sp>
        <p:nvSpPr>
          <p:cNvPr id="10" name="Marcador de texto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1" name="Marcador de texto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2" name="Marcador de texto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es-MX" noProof="0"/>
              <a:t>Haz clic para agregar un nombre</a:t>
            </a:r>
          </a:p>
        </p:txBody>
      </p:sp>
      <p:sp>
        <p:nvSpPr>
          <p:cNvPr id="13" name="Marcador de posición de texto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4" name="Marcador de texto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5" name="Marcador de texto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Haga clic para agregar un nombre</a:t>
            </a:r>
          </a:p>
        </p:txBody>
      </p:sp>
      <p:cxnSp>
        <p:nvCxnSpPr>
          <p:cNvPr id="16" name="Conector recto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Marcador de texto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20" name="Marcador de texto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2" name="Título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strategia de crecimient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Marcador de posición de texto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s-MX" noProof="0"/>
              <a:t>Agregar subtítulo</a:t>
            </a:r>
          </a:p>
        </p:txBody>
      </p:sp>
      <p:sp>
        <p:nvSpPr>
          <p:cNvPr id="12" name="Marcador de posición de texto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3" name="Marcador de texto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4" name="Marcador de texto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5" name="Marcador de texto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6" name="Marcador de texto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17" name="Marcador de texto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2" name="Título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ecimient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Marcador de contenido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8" name="Marcador de posición de texto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s-MX" noProof="0"/>
              <a:t>Agregar subtítulo</a:t>
            </a:r>
          </a:p>
        </p:txBody>
      </p:sp>
      <p:sp>
        <p:nvSpPr>
          <p:cNvPr id="3" name="Marcador de posición de fecha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78" name="Marcador de posición de texto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79" name="Marcador de texto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9" name="Título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s-MX" noProof="0"/>
              <a:t>Haga clic para agregar un título</a:t>
            </a:r>
          </a:p>
        </p:txBody>
      </p:sp>
      <p:sp>
        <p:nvSpPr>
          <p:cNvPr id="9" name="Marcador de contenido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n de acción a dos años">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6" name="Marcador de texto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17" name="Marcador de texto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18" name="Marcador de texto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19" name="Marcador de texto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0" name="Marcador de texto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1" name="Marcador de texto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2" name="Marcador de texto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3" name="Marcador de texto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4" name="Marcador de texto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5" name="Marcador de texto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6" name="Marcador de texto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7" name="Marcador de texto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8" name="Marcador de texto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9" name="Marcador de texto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0" name="Marcador de texto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1" name="Marcador de texto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2" name="Marcador de texto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3" name="Marcador de texto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4" name="Marcador de texto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5" name="Marcador de texto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6" name="Marcador de texto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7" name="Marcador de texto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8" name="Marcador de texto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9" name="Marcador de texto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52" name="Marcador de texto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es-MX" noProof="0"/>
              <a:t>Agregar año</a:t>
            </a:r>
          </a:p>
        </p:txBody>
      </p:sp>
      <p:sp>
        <p:nvSpPr>
          <p:cNvPr id="53" name="Marcador de texto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es-MX" noProof="0"/>
              <a:t>Agregar año</a:t>
            </a:r>
          </a:p>
        </p:txBody>
      </p:sp>
      <p:sp>
        <p:nvSpPr>
          <p:cNvPr id="54" name="Marcador de texto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5" name="Marcador de texto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6" name="Marcador de texto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7" name="Marcador de texto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8" name="Marcador de texto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s-MX" noProof="0"/>
              <a:t>Haga clic para agregar texto</a:t>
            </a:r>
          </a:p>
        </p:txBody>
      </p:sp>
      <p:sp>
        <p:nvSpPr>
          <p:cNvPr id="59" name="Marcador de texto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40" name="Título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zas">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Marcador de posición de imagen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s-MX" noProof="0"/>
              <a:t>Haz clic para agregar una foto</a:t>
            </a:r>
          </a:p>
        </p:txBody>
      </p:sp>
      <p:sp>
        <p:nvSpPr>
          <p:cNvPr id="3" name="Marcador de posición de fecha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Título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s-MX" noProof="0"/>
              <a:t>Haz clic para agregar un título</a:t>
            </a:r>
          </a:p>
        </p:txBody>
      </p:sp>
      <p:sp>
        <p:nvSpPr>
          <p:cNvPr id="6" name="Marcador de contenido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oce al equip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9" name="Rectángulo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3" name="Marcador de posición de imagen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4" name="Marcador de texto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15" name="Marcador de texto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16" name="Marcador de posición de imagen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7" name="Marcador de posición de imagen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8" name="Marcador de posición de imagen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9" name="Marcador de texto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20" name="Marcador de texto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21" name="Marcador de texto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22" name="Marcador de texto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23" name="Marcador de texto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24" name="Marcador de texto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26" name="Rectángulo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8" name="Rectángulo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0" name="Rectángulo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2" name="Rectángulo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 name="Título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s-MX" noProof="0"/>
              <a:t>Haz clic para agregar un título</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l equipo complet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Rectángulo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1" name="Marcador de texto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32" name="Marcador de texto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36" name="Marcador de texto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37" name="Marcador de texto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38" name="Marcador de texto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39" name="Marcador de texto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40" name="Marcador de texto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41" name="Marcador de texto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62" name="Marcador de posición de imagen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63" name="Marcador de texto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64" name="Marcador de texto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68" name="Marcador de texto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69" name="Marcador de texto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70" name="Marcador de texto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71" name="Marcador de texto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72" name="Marcador de texto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73" name="Marcador de texto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74" name="Rectángulo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78" name="Marcador de posición de imagen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79" name="Rectángulo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0" name="Marcador de posición de imagen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1" name="Rectángulo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2" name="Marcador de posición de imagen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3" name="Rectángulo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4" name="Marcador de posición de imagen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5" name="Rectángulo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6" name="Marcador de posición de imagen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7" name="Rectángulo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8" name="Marcador de posición de imagen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9" name="Rectángulo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90" name="Marcador de posición de imagen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91" name="Rectángulo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42" name="Título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s-MX" noProof="0"/>
              <a:t>Haz clic para agregar un título</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mient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34" name="Rectángulo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9" name="Marcador de texto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0" name="Marcador de texto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21" name="Marcador de texto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2" name="Marcador de texto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23" name="Marcador de texto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4" name="Marcador de texto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25" name="Marcador de texto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6" name="Marcador de texto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Haz clic para agregar texto</a:t>
            </a:r>
          </a:p>
        </p:txBody>
      </p:sp>
      <p:sp>
        <p:nvSpPr>
          <p:cNvPr id="27" name="Marcador de texto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28" name="Marcador de texto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29" name="Marcador de texto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30" name="Marcador de texto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31" name="Título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iénes somos">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Marcador de posición de imagen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s-MX" noProof="0"/>
              <a:t>Haz clic para agregar una foto</a:t>
            </a:r>
          </a:p>
        </p:txBody>
      </p:sp>
      <p:sp>
        <p:nvSpPr>
          <p:cNvPr id="4" name="Marcador de posición de fecha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es-MX" noProof="0"/>
              <a:t>8/06/20XX</a:t>
            </a:r>
          </a:p>
        </p:txBody>
      </p:sp>
      <p:sp>
        <p:nvSpPr>
          <p:cNvPr id="5" name="Marcador de posición de pie de página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3" name="Título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s-MX" noProof="0"/>
              <a:t>Haz clic para agregar un título</a:t>
            </a:r>
          </a:p>
        </p:txBody>
      </p:sp>
      <p:sp>
        <p:nvSpPr>
          <p:cNvPr id="11" name="Marcador de posición de texto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s-MX" noProof="0"/>
              <a:t>Haz clic para agregar texto</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sp>
        <p:nvSpPr>
          <p:cNvPr id="6" name="Marcador de posición de imagen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s-MX" noProof="0"/>
              <a:t>Haz clic para agregar foto</a:t>
            </a:r>
          </a:p>
        </p:txBody>
      </p:sp>
      <p:sp>
        <p:nvSpPr>
          <p:cNvPr id="3" name="Marcador de posición de fecha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Título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s-MX" noProof="0"/>
              <a:t>Haga clic para agregar un título</a:t>
            </a:r>
          </a:p>
        </p:txBody>
      </p:sp>
      <p:sp>
        <p:nvSpPr>
          <p:cNvPr id="8" name="Marcador de posición de texto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s-MX" noProof="0"/>
              <a:t>Haz clic para agregar texto</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cias">
    <p:bg>
      <p:bgPr>
        <a:solidFill>
          <a:schemeClr val="tx1"/>
        </a:solidFill>
        <a:effectLst/>
      </p:bgPr>
    </p:bg>
    <p:spTree>
      <p:nvGrpSpPr>
        <p:cNvPr id="1" name=""/>
        <p:cNvGrpSpPr/>
        <p:nvPr/>
      </p:nvGrpSpPr>
      <p:grpSpPr>
        <a:xfrm>
          <a:off x="0" y="0"/>
          <a:ext cx="0" cy="0"/>
          <a:chOff x="0" y="0"/>
          <a:chExt cx="0" cy="0"/>
        </a:xfrm>
      </p:grpSpPr>
      <p:sp>
        <p:nvSpPr>
          <p:cNvPr id="6" name="Marcador de posición de imagen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s-MX" noProof="0"/>
              <a:t>Haz clic para agregar foto</a:t>
            </a:r>
          </a:p>
        </p:txBody>
      </p:sp>
      <p:sp>
        <p:nvSpPr>
          <p:cNvPr id="8" name="Marcador de posición de texto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s-MX" noProof="0"/>
              <a:t>Haz clic para agregar texto</a:t>
            </a:r>
          </a:p>
        </p:txBody>
      </p:sp>
      <p:sp>
        <p:nvSpPr>
          <p:cNvPr id="3" name="Marcador de posición de fecha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2" name="Título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a">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Marcador de posición de fecha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es-MX" noProof="0"/>
              <a:t>8/06/20XX</a:t>
            </a:r>
          </a:p>
        </p:txBody>
      </p:sp>
      <p:sp>
        <p:nvSpPr>
          <p:cNvPr id="5" name="Marcador de posición de pie de página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3" name="Marcador de posición de imagen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s-MX" noProof="0"/>
              <a:t>Haga clic para agregar foto</a:t>
            </a:r>
          </a:p>
        </p:txBody>
      </p:sp>
      <p:sp>
        <p:nvSpPr>
          <p:cNvPr id="16" name="Marcador de texto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7" name="Marcador de texto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8" name="Marcador de texto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9" name="Marcador de texto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20" name="Marcador de texto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21" name="Marcador de texto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2" name="Marcador de texto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3" name="Marcador de posición de texto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4" name="Marcador de texto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5" name="Marcador de texto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2" name="Título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s-MX" noProof="0"/>
              <a:t>Haga clic para agregar un título</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ción">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Marcador de posición de fecha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es-MX" noProof="0"/>
              <a:t>8/06/20XX</a:t>
            </a:r>
          </a:p>
        </p:txBody>
      </p:sp>
      <p:sp>
        <p:nvSpPr>
          <p:cNvPr id="6" name="Marcador de posición de pie de página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es-MX" noProof="0"/>
              <a:t>PRESENTACIÓN DE LANZAMIENTO</a:t>
            </a:r>
          </a:p>
        </p:txBody>
      </p:sp>
      <p:sp>
        <p:nvSpPr>
          <p:cNvPr id="7" name="Marcador de número de diapositiva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2" name="Marcador de texto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3" name="Marcador de texto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4" name="Marcador de texto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5" name="Marcador de texto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6" name="Marcador de texto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17" name="Marcador de posición de texto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8" name="Marcador de texto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9" name="Marcador de texto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 name="Título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formación general del product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Marcador de posición de fecha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es-MX" noProof="0"/>
              <a:t>8/06/20XX</a:t>
            </a:r>
          </a:p>
        </p:txBody>
      </p:sp>
      <p:sp>
        <p:nvSpPr>
          <p:cNvPr id="8" name="Marcador de posición de pie de página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es-MX" noProof="0"/>
              <a:t>PRESENTACIÓN DE LANZAMIENTO</a:t>
            </a:r>
          </a:p>
        </p:txBody>
      </p:sp>
      <p:sp>
        <p:nvSpPr>
          <p:cNvPr id="9" name="Marcador de número de diapositiva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35" name="Marcador de posición de texto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36" name="Marcador de texto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37" name="Marcador de texto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38" name="Marcador de texto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39" name="Marcador de texto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40" name="Marcador de texto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41" name="Marcador de texto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42" name="Marcador de texto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 name="Título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s-MX" noProof="0"/>
              <a:t>Haz clic para agregar un título</a:t>
            </a:r>
          </a:p>
        </p:txBody>
      </p:sp>
      <p:sp>
        <p:nvSpPr>
          <p:cNvPr id="4" name="Marcador de posición de imagen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
        <p:nvSpPr>
          <p:cNvPr id="22" name="Marcador de posición de imagen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
        <p:nvSpPr>
          <p:cNvPr id="24" name="Marcador de posición de imagen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
        <p:nvSpPr>
          <p:cNvPr id="25" name="Marcador de posición de imagen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ntajas del product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Marcador de posición de imagen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s-MX" noProof="0"/>
              <a:t>Haga clic para agregar un título</a:t>
            </a:r>
          </a:p>
        </p:txBody>
      </p:sp>
      <p:sp>
        <p:nvSpPr>
          <p:cNvPr id="9" name="Marcador de posición de texto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s-MX" noProof="0"/>
              <a:t>Haz clic para agregar texto</a:t>
            </a:r>
          </a:p>
        </p:txBody>
      </p:sp>
      <p:sp>
        <p:nvSpPr>
          <p:cNvPr id="3" name="Marcador de posición de fecha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sión general de la empresa">
    <p:spTree>
      <p:nvGrpSpPr>
        <p:cNvPr id="1" name=""/>
        <p:cNvGrpSpPr/>
        <p:nvPr/>
      </p:nvGrpSpPr>
      <p:grpSpPr>
        <a:xfrm>
          <a:off x="0" y="0"/>
          <a:ext cx="0" cy="0"/>
          <a:chOff x="0" y="0"/>
          <a:chExt cx="0" cy="0"/>
        </a:xfrm>
      </p:grpSpPr>
      <p:sp>
        <p:nvSpPr>
          <p:cNvPr id="5" name="Marcador de posición de imagen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s-MX" noProof="0"/>
              <a:t>Haz clic para agregar un título</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o de negoci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Marcador de posición de imagen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s-MX" noProof="0"/>
              <a:t>Haga clic para agregar un título</a:t>
            </a:r>
          </a:p>
        </p:txBody>
      </p:sp>
      <p:sp>
        <p:nvSpPr>
          <p:cNvPr id="16" name="Marcador de texto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5" name="Marcador de texto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s-MX" noProof="0"/>
              <a:t>Haga clic para agregar texto</a:t>
            </a:r>
          </a:p>
        </p:txBody>
      </p:sp>
      <p:sp>
        <p:nvSpPr>
          <p:cNvPr id="22" name="Marcador de posición de texto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1" name="Marcador de texto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s-MX" noProof="0"/>
              <a:t>Haga clic para agregar texto</a:t>
            </a:r>
          </a:p>
        </p:txBody>
      </p:sp>
      <p:sp>
        <p:nvSpPr>
          <p:cNvPr id="24" name="Marcador de posición de texto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3" name="Marcador de texto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s-MX" noProof="0"/>
              <a:t>Haz clic para agregar texto</a:t>
            </a:r>
          </a:p>
        </p:txBody>
      </p:sp>
      <p:sp>
        <p:nvSpPr>
          <p:cNvPr id="5" name="Marcador de posición de fecha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es-MX" noProof="0"/>
              <a:t>8/06/20XX</a:t>
            </a:r>
          </a:p>
        </p:txBody>
      </p:sp>
      <p:sp>
        <p:nvSpPr>
          <p:cNvPr id="6" name="Marcador de posición de pie de página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es-MX" noProof="0"/>
              <a:t>PRESENTACIÓN DE LANZAMIENTO</a:t>
            </a:r>
          </a:p>
        </p:txBody>
      </p:sp>
      <p:sp>
        <p:nvSpPr>
          <p:cNvPr id="7" name="Marcador de número de diapositiva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sión general del mercad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Marcador de posición de fecha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es-MX" noProof="0"/>
              <a:t>8/06/20XX</a:t>
            </a:r>
          </a:p>
        </p:txBody>
      </p:sp>
      <p:sp>
        <p:nvSpPr>
          <p:cNvPr id="6" name="Marcador de posición de pie de página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es-MX" noProof="0"/>
              <a:t>PRESENTACIÓN DE LANZAMIENTO</a:t>
            </a:r>
          </a:p>
        </p:txBody>
      </p:sp>
      <p:sp>
        <p:nvSpPr>
          <p:cNvPr id="7" name="Marcador de número de diapositiva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0" name="Marcador de posición de texto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s-MX" noProof="0"/>
              <a:t>Agrega texto aquí</a:t>
            </a:r>
          </a:p>
        </p:txBody>
      </p:sp>
      <p:sp>
        <p:nvSpPr>
          <p:cNvPr id="11" name="Marcador de texto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12" name="Marcador de texto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s-MX" noProof="0"/>
              <a:t>Agrega texto aquí</a:t>
            </a:r>
          </a:p>
        </p:txBody>
      </p:sp>
      <p:sp>
        <p:nvSpPr>
          <p:cNvPr id="13" name="Marcador de posición de texto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s-MX" noProof="0"/>
              <a:t>Agrega texto aquí</a:t>
            </a:r>
          </a:p>
        </p:txBody>
      </p:sp>
      <p:cxnSp>
        <p:nvCxnSpPr>
          <p:cNvPr id="14" name="Conector recto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Marcador de texto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16" name="Marcador de texto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cxnSp>
        <p:nvCxnSpPr>
          <p:cNvPr id="26" name="Conector recto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s-MX" noProof="0"/>
              <a:t>Haga clic para agregar un título</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MX" noProof="0"/>
              <a:t>Haga clic para modificar el estilo de título del patrón</a:t>
            </a:r>
          </a:p>
        </p:txBody>
      </p:sp>
      <p:sp>
        <p:nvSpPr>
          <p:cNvPr id="3" name="Marcador de texto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s-MX" noProof="0"/>
              <a:t>8/06/20XX</a:t>
            </a:r>
          </a:p>
        </p:txBody>
      </p:sp>
      <p:sp>
        <p:nvSpPr>
          <p:cNvPr id="5" name="Marcador de posición de pie de página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s-MX" noProof="0" smtClean="0"/>
              <a:pPr rtl="0"/>
              <a:t>‹Nº›</a:t>
            </a:fld>
            <a:endParaRPr lang="es-MX"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ción de fecha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rtlCol="0"/>
          <a:lstStyle/>
          <a:p>
            <a:pPr rtl="0"/>
            <a:r>
              <a:rPr lang="es-MX" dirty="0"/>
              <a:t>12/05/2023</a:t>
            </a:r>
          </a:p>
        </p:txBody>
      </p:sp>
      <p:sp>
        <p:nvSpPr>
          <p:cNvPr id="5" name="Marcador de posición de número de diapositiva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1</a:t>
            </a:fld>
            <a:endParaRPr lang="es-MX"/>
          </a:p>
        </p:txBody>
      </p:sp>
      <p:sp>
        <p:nvSpPr>
          <p:cNvPr id="24" name="Título 21">
            <a:extLst>
              <a:ext uri="{FF2B5EF4-FFF2-40B4-BE49-F238E27FC236}">
                <a16:creationId xmlns:a16="http://schemas.microsoft.com/office/drawing/2014/main" id="{1537627E-8A74-D35E-69E4-9119A01F9892}"/>
              </a:ext>
            </a:extLst>
          </p:cNvPr>
          <p:cNvSpPr>
            <a:spLocks noGrp="1"/>
          </p:cNvSpPr>
          <p:nvPr>
            <p:ph type="title"/>
          </p:nvPr>
        </p:nvSpPr>
        <p:spPr>
          <a:xfrm>
            <a:off x="3161489" y="2193786"/>
            <a:ext cx="5869021" cy="2003898"/>
          </a:xfrm>
        </p:spPr>
        <p:txBody>
          <a:bodyPr rtlCol="0">
            <a:normAutofit/>
          </a:bodyPr>
          <a:lstStyle/>
          <a:p>
            <a:pPr algn="ctr" rtl="0"/>
            <a:r>
              <a:rPr lang="es-MX" sz="4000" dirty="0"/>
              <a:t>SEGURIDAD EN SERVIDORES</a:t>
            </a:r>
          </a:p>
        </p:txBody>
      </p:sp>
      <p:sp>
        <p:nvSpPr>
          <p:cNvPr id="25" name="Marcador de posición de texto 16">
            <a:extLst>
              <a:ext uri="{FF2B5EF4-FFF2-40B4-BE49-F238E27FC236}">
                <a16:creationId xmlns:a16="http://schemas.microsoft.com/office/drawing/2014/main" id="{1FCD9C15-96D3-5262-F279-BD4E821CC63B}"/>
              </a:ext>
            </a:extLst>
          </p:cNvPr>
          <p:cNvSpPr txBox="1">
            <a:spLocks/>
          </p:cNvSpPr>
          <p:nvPr/>
        </p:nvSpPr>
        <p:spPr>
          <a:xfrm>
            <a:off x="7298001" y="4264646"/>
            <a:ext cx="4626521" cy="1800808"/>
          </a:xfrm>
          <a:prstGeom prst="rect">
            <a:avLst/>
          </a:prstGeom>
        </p:spPr>
        <p:txBody>
          <a:bodyPr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s-MX" dirty="0">
                <a:solidFill>
                  <a:schemeClr val="bg1"/>
                </a:solidFill>
              </a:rPr>
              <a:t>INTEGRANTES:</a:t>
            </a:r>
          </a:p>
          <a:p>
            <a:pPr>
              <a:lnSpc>
                <a:spcPct val="110000"/>
              </a:lnSpc>
            </a:pPr>
            <a:r>
              <a:rPr lang="es-MX" dirty="0">
                <a:solidFill>
                  <a:schemeClr val="bg1"/>
                </a:solidFill>
              </a:rPr>
              <a:t>GARCÍA CEBALLOS JHAIR</a:t>
            </a:r>
          </a:p>
          <a:p>
            <a:pPr>
              <a:lnSpc>
                <a:spcPct val="110000"/>
              </a:lnSpc>
            </a:pPr>
            <a:r>
              <a:rPr lang="es-MX" dirty="0">
                <a:solidFill>
                  <a:schemeClr val="bg1"/>
                </a:solidFill>
              </a:rPr>
              <a:t>HUERTA RODRÍGUEZ MANUEL</a:t>
            </a:r>
          </a:p>
          <a:p>
            <a:pPr>
              <a:lnSpc>
                <a:spcPct val="110000"/>
              </a:lnSpc>
            </a:pPr>
            <a:r>
              <a:rPr lang="es-MX" dirty="0">
                <a:solidFill>
                  <a:schemeClr val="bg1"/>
                </a:solidFill>
              </a:rPr>
              <a:t>​PANES LANDA KEVIN OSVALDO</a:t>
            </a:r>
          </a:p>
        </p:txBody>
      </p:sp>
      <p:pic>
        <p:nvPicPr>
          <p:cNvPr id="42" name="Imagen 41">
            <a:extLst>
              <a:ext uri="{FF2B5EF4-FFF2-40B4-BE49-F238E27FC236}">
                <a16:creationId xmlns:a16="http://schemas.microsoft.com/office/drawing/2014/main" id="{4298A2CE-646E-CC28-FEF6-FB7C5706B73B}"/>
              </a:ext>
            </a:extLst>
          </p:cNvPr>
          <p:cNvPicPr>
            <a:picLocks noChangeAspect="1"/>
          </p:cNvPicPr>
          <p:nvPr/>
        </p:nvPicPr>
        <p:blipFill>
          <a:blip r:embed="rId3"/>
          <a:stretch>
            <a:fillRect/>
          </a:stretch>
        </p:blipFill>
        <p:spPr>
          <a:xfrm>
            <a:off x="439939" y="247456"/>
            <a:ext cx="796522" cy="1028177"/>
          </a:xfrm>
          <a:prstGeom prst="rect">
            <a:avLst/>
          </a:prstGeom>
        </p:spPr>
      </p:pic>
      <p:pic>
        <p:nvPicPr>
          <p:cNvPr id="44" name="Imagen 43">
            <a:extLst>
              <a:ext uri="{FF2B5EF4-FFF2-40B4-BE49-F238E27FC236}">
                <a16:creationId xmlns:a16="http://schemas.microsoft.com/office/drawing/2014/main" id="{57038DCD-B670-1F50-A4C5-E750B8834953}"/>
              </a:ext>
            </a:extLst>
          </p:cNvPr>
          <p:cNvPicPr>
            <a:picLocks noChangeAspect="1"/>
          </p:cNvPicPr>
          <p:nvPr/>
        </p:nvPicPr>
        <p:blipFill>
          <a:blip r:embed="rId4"/>
          <a:stretch>
            <a:fillRect/>
          </a:stretch>
        </p:blipFill>
        <p:spPr>
          <a:xfrm>
            <a:off x="10096851" y="281013"/>
            <a:ext cx="1655210" cy="665996"/>
          </a:xfrm>
          <a:prstGeom prst="rect">
            <a:avLst/>
          </a:prstGeom>
        </p:spPr>
      </p:pic>
    </p:spTree>
    <p:extLst>
      <p:ext uri="{BB962C8B-B14F-4D97-AF65-F5344CB8AC3E}">
        <p14:creationId xmlns:p14="http://schemas.microsoft.com/office/powerpoint/2010/main" val="414789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solución DKM ofrece seguridad avanzada a la sala de servidores cerrada  del cliente y al lugar de trabajo de una oficina abierta">
            <a:extLst>
              <a:ext uri="{FF2B5EF4-FFF2-40B4-BE49-F238E27FC236}">
                <a16:creationId xmlns:a16="http://schemas.microsoft.com/office/drawing/2014/main" id="{4D5726C9-CCAD-97B5-83C0-A31715F09F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721" r="1" b="1"/>
          <a:stretch/>
        </p:blipFill>
        <p:spPr bwMode="auto">
          <a:xfrm>
            <a:off x="6266428" y="2782888"/>
            <a:ext cx="4992567" cy="3436937"/>
          </a:xfrm>
          <a:prstGeom prst="rect">
            <a:avLst/>
          </a:prstGeom>
          <a:solidFill>
            <a:srgbClr val="FFFFFF"/>
          </a:solidFill>
        </p:spPr>
      </p:pic>
      <p:sp>
        <p:nvSpPr>
          <p:cNvPr id="3" name="Marcador de posición de fecha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rtlCol="0" anchor="ctr">
            <a:normAutofit/>
          </a:bodyPr>
          <a:lstStyle/>
          <a:p>
            <a:pPr rtl="0">
              <a:spcAft>
                <a:spcPts val="600"/>
              </a:spcAft>
            </a:pPr>
            <a:r>
              <a:rPr lang="es-MX" dirty="0"/>
              <a:t>12/05/2023</a:t>
            </a:r>
            <a:endParaRPr lang="es-MX"/>
          </a:p>
        </p:txBody>
      </p:sp>
      <p:sp>
        <p:nvSpPr>
          <p:cNvPr id="5" name="Marcador de posición de número de diapositiva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A402E4C0-AD5E-4E8C-9F21-7CCE474BDCEB}" type="slidenum">
              <a:rPr lang="es-MX" smtClean="0"/>
              <a:pPr rtl="0">
                <a:spcAft>
                  <a:spcPts val="600"/>
                </a:spcAft>
              </a:pPr>
              <a:t>2</a:t>
            </a:fld>
            <a:endParaRPr lang="es-MX"/>
          </a:p>
        </p:txBody>
      </p:sp>
      <p:sp>
        <p:nvSpPr>
          <p:cNvPr id="1037" name="Title 8">
            <a:extLst>
              <a:ext uri="{FF2B5EF4-FFF2-40B4-BE49-F238E27FC236}">
                <a16:creationId xmlns:a16="http://schemas.microsoft.com/office/drawing/2014/main" id="{FB8C82CE-A138-4820-5B1A-BA08C8A6EB1D}"/>
              </a:ext>
            </a:extLst>
          </p:cNvPr>
          <p:cNvSpPr>
            <a:spLocks noGrp="1"/>
          </p:cNvSpPr>
          <p:nvPr>
            <p:ph type="title"/>
          </p:nvPr>
        </p:nvSpPr>
        <p:spPr>
          <a:xfrm>
            <a:off x="838200" y="646205"/>
            <a:ext cx="10515600" cy="1630463"/>
          </a:xfrm>
        </p:spPr>
        <p:txBody>
          <a:bodyPr/>
          <a:lstStyle/>
          <a:p>
            <a:r>
              <a:rPr lang="es-MX" sz="2800" dirty="0"/>
              <a:t>¿por qué es importante controlar la seguridad en un servidor?</a:t>
            </a:r>
            <a:br>
              <a:rPr lang="es-MX" sz="2800" dirty="0"/>
            </a:br>
            <a:endParaRPr lang="en-US" dirty="0"/>
          </a:p>
        </p:txBody>
      </p:sp>
      <p:sp>
        <p:nvSpPr>
          <p:cNvPr id="30" name="Marcador de posición de texto 29">
            <a:extLst>
              <a:ext uri="{FF2B5EF4-FFF2-40B4-BE49-F238E27FC236}">
                <a16:creationId xmlns:a16="http://schemas.microsoft.com/office/drawing/2014/main" id="{E1840D15-B3C7-4446-9131-8F222F601B1B}"/>
              </a:ext>
            </a:extLst>
          </p:cNvPr>
          <p:cNvSpPr>
            <a:spLocks noGrp="1"/>
          </p:cNvSpPr>
          <p:nvPr>
            <p:ph sz="quarter" idx="38"/>
          </p:nvPr>
        </p:nvSpPr>
        <p:spPr>
          <a:xfrm>
            <a:off x="919283" y="2782888"/>
            <a:ext cx="4992567" cy="3436937"/>
          </a:xfrm>
        </p:spPr>
        <p:txBody>
          <a:bodyPr rtlCol="0">
            <a:normAutofit/>
          </a:bodyPr>
          <a:lstStyle/>
          <a:p>
            <a:pPr marL="285750" indent="-285750" algn="just" rtl="0">
              <a:buFont typeface="Arial" panose="020B0604020202020204" pitchFamily="34" charset="0"/>
              <a:buChar char="•"/>
            </a:pPr>
            <a:r>
              <a:rPr lang="es-MX" sz="2000" dirty="0"/>
              <a:t>Los servidores son los espacios de almacenaje de las bases de datos corporativas, las cuales tienen un papel esencial en la organización de procesos de alojamiento web. La funcionalidad del sitio web corporativo depende en gran medida de la disponibilidad de la información que se almacena en dichas bases de datos.</a:t>
            </a:r>
          </a:p>
          <a:p>
            <a:pPr marL="0" indent="0" rtl="0">
              <a:buNone/>
            </a:pPr>
            <a:endParaRPr lang="es-MX" sz="2000"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7B77F491-14D4-DE37-2D8B-FA126A8F5846}"/>
              </a:ext>
            </a:extLst>
          </p:cNvPr>
          <p:cNvSpPr txBox="1"/>
          <p:nvPr/>
        </p:nvSpPr>
        <p:spPr>
          <a:xfrm>
            <a:off x="1561322" y="2379306"/>
            <a:ext cx="9069355" cy="2554545"/>
          </a:xfrm>
          <a:prstGeom prst="rect">
            <a:avLst/>
          </a:prstGeom>
          <a:noFill/>
        </p:spPr>
        <p:txBody>
          <a:bodyPr wrap="square" rtlCol="0">
            <a:spAutoFit/>
          </a:bodyPr>
          <a:lstStyle/>
          <a:p>
            <a:pPr algn="just"/>
            <a:r>
              <a:rPr lang="es-MX" sz="2000" b="0" i="0" dirty="0">
                <a:solidFill>
                  <a:schemeClr val="bg1"/>
                </a:solidFill>
                <a:effectLst/>
              </a:rPr>
              <a:t>La pérdida de información de las bases de datos puede dar lugar a consecuencias catastróficas para una determinada compañía en el mundo online:</a:t>
            </a:r>
          </a:p>
          <a:p>
            <a:pPr marL="342900" indent="-342900" algn="just">
              <a:buFont typeface="Arial" panose="020B0604020202020204" pitchFamily="34" charset="0"/>
              <a:buChar char="•"/>
            </a:pPr>
            <a:r>
              <a:rPr lang="es-MX" sz="2000" dirty="0">
                <a:solidFill>
                  <a:schemeClr val="bg1"/>
                </a:solidFill>
              </a:rPr>
              <a:t>C</a:t>
            </a:r>
            <a:r>
              <a:rPr lang="es-MX" sz="2000" b="0" i="0" dirty="0">
                <a:solidFill>
                  <a:schemeClr val="bg1"/>
                </a:solidFill>
                <a:effectLst/>
              </a:rPr>
              <a:t>aída del sitio web</a:t>
            </a:r>
          </a:p>
          <a:p>
            <a:pPr marL="342900" indent="-342900" algn="just">
              <a:buFont typeface="Arial" panose="020B0604020202020204" pitchFamily="34" charset="0"/>
              <a:buChar char="•"/>
            </a:pPr>
            <a:r>
              <a:rPr lang="es-MX" sz="2000" dirty="0">
                <a:solidFill>
                  <a:schemeClr val="bg1"/>
                </a:solidFill>
              </a:rPr>
              <a:t>P</a:t>
            </a:r>
            <a:r>
              <a:rPr lang="es-MX" sz="2000" b="0" i="0" dirty="0">
                <a:solidFill>
                  <a:schemeClr val="bg1"/>
                </a:solidFill>
                <a:effectLst/>
              </a:rPr>
              <a:t>érdida de datos de los clientes</a:t>
            </a:r>
          </a:p>
          <a:p>
            <a:pPr marL="342900" indent="-342900" algn="just">
              <a:buFont typeface="Arial" panose="020B0604020202020204" pitchFamily="34" charset="0"/>
              <a:buChar char="•"/>
            </a:pPr>
            <a:r>
              <a:rPr lang="es-MX" sz="2000" dirty="0">
                <a:solidFill>
                  <a:schemeClr val="bg1"/>
                </a:solidFill>
              </a:rPr>
              <a:t>M</a:t>
            </a:r>
            <a:r>
              <a:rPr lang="es-MX" sz="2000" b="0" i="0" dirty="0">
                <a:solidFill>
                  <a:schemeClr val="bg1"/>
                </a:solidFill>
                <a:effectLst/>
              </a:rPr>
              <a:t>al funcionamiento de la tienda online y las aplicaciones</a:t>
            </a:r>
          </a:p>
          <a:p>
            <a:pPr algn="just"/>
            <a:endParaRPr lang="es-MX" sz="2000" dirty="0">
              <a:solidFill>
                <a:schemeClr val="bg1"/>
              </a:solidFill>
            </a:endParaRPr>
          </a:p>
          <a:p>
            <a:pPr algn="just"/>
            <a:r>
              <a:rPr lang="es-MX" sz="2000" dirty="0">
                <a:solidFill>
                  <a:schemeClr val="bg1"/>
                </a:solidFill>
              </a:rPr>
              <a:t>Por esto,</a:t>
            </a:r>
            <a:r>
              <a:rPr lang="es-MX" sz="2000" b="0" i="0" dirty="0">
                <a:solidFill>
                  <a:schemeClr val="bg1"/>
                </a:solidFill>
                <a:effectLst/>
              </a:rPr>
              <a:t> resulta esencial mantener la máxima </a:t>
            </a:r>
            <a:r>
              <a:rPr lang="es-MX" sz="2000" b="1" i="0" dirty="0">
                <a:solidFill>
                  <a:schemeClr val="bg1"/>
                </a:solidFill>
                <a:effectLst/>
              </a:rPr>
              <a:t>seguridad en servidores.</a:t>
            </a:r>
            <a:endParaRPr lang="es-MX" sz="2000" dirty="0">
              <a:solidFill>
                <a:schemeClr val="bg1"/>
              </a:solidFill>
            </a:endParaRPr>
          </a:p>
        </p:txBody>
      </p:sp>
      <p:sp>
        <p:nvSpPr>
          <p:cNvPr id="16" name="Title 8">
            <a:extLst>
              <a:ext uri="{FF2B5EF4-FFF2-40B4-BE49-F238E27FC236}">
                <a16:creationId xmlns:a16="http://schemas.microsoft.com/office/drawing/2014/main" id="{ED57DAB2-5919-B6F4-2297-B71FADF8E0B1}"/>
              </a:ext>
            </a:extLst>
          </p:cNvPr>
          <p:cNvSpPr txBox="1">
            <a:spLocks/>
          </p:cNvSpPr>
          <p:nvPr/>
        </p:nvSpPr>
        <p:spPr>
          <a:xfrm>
            <a:off x="3753237" y="534238"/>
            <a:ext cx="4685523" cy="1163934"/>
          </a:xfrm>
          <a:prstGeom prst="rect">
            <a:avLst/>
          </a:prstGeom>
          <a:noFill/>
          <a:ln>
            <a:noFill/>
          </a:ln>
        </p:spPr>
        <p:txBody>
          <a:bodyPr vert="horz" lIns="557784" tIns="530352" rIns="91440" bIns="45720" rtlCol="0" anchor="t">
            <a:noAutofit/>
          </a:bodyPr>
          <a:lstStyle>
            <a:lvl1pPr algn="l" defTabSz="914400" rtl="0" eaLnBrk="1" latinLnBrk="0" hangingPunct="1">
              <a:lnSpc>
                <a:spcPct val="80000"/>
              </a:lnSpc>
              <a:spcBef>
                <a:spcPct val="0"/>
              </a:spcBef>
              <a:buNone/>
              <a:defRPr sz="5400" b="1" kern="1200" cap="all" spc="400" baseline="0">
                <a:ln w="19050">
                  <a:solidFill>
                    <a:schemeClr val="accent5"/>
                  </a:solidFill>
                </a:ln>
                <a:noFill/>
                <a:latin typeface="Arial" panose="020B0604020202020204" pitchFamily="34" charset="0"/>
                <a:ea typeface="+mj-ea"/>
                <a:cs typeface="Arial" panose="020B0604020202020204" pitchFamily="34" charset="0"/>
              </a:defRPr>
            </a:lvl1pPr>
          </a:lstStyle>
          <a:p>
            <a:r>
              <a:rPr lang="es-MX" sz="2800" dirty="0">
                <a:solidFill>
                  <a:schemeClr val="bg1"/>
                </a:solidFill>
              </a:rPr>
              <a:t>CONSECUENCIAS</a:t>
            </a:r>
            <a:br>
              <a:rPr lang="es-MX" sz="2800" dirty="0"/>
            </a:br>
            <a:endParaRPr lang="en-US" dirty="0"/>
          </a:p>
        </p:txBody>
      </p:sp>
    </p:spTree>
    <p:extLst>
      <p:ext uri="{BB962C8B-B14F-4D97-AF65-F5344CB8AC3E}">
        <p14:creationId xmlns:p14="http://schemas.microsoft.com/office/powerpoint/2010/main" val="1883836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ítulo 33">
            <a:extLst>
              <a:ext uri="{FF2B5EF4-FFF2-40B4-BE49-F238E27FC236}">
                <a16:creationId xmlns:a16="http://schemas.microsoft.com/office/drawing/2014/main" id="{01A4D341-9CED-415E-A417-C204833D5641}"/>
              </a:ext>
            </a:extLst>
          </p:cNvPr>
          <p:cNvSpPr>
            <a:spLocks noGrp="1"/>
          </p:cNvSpPr>
          <p:nvPr>
            <p:ph type="title"/>
          </p:nvPr>
        </p:nvSpPr>
        <p:spPr>
          <a:xfrm>
            <a:off x="4065517" y="821311"/>
            <a:ext cx="7288284" cy="469490"/>
          </a:xfrm>
        </p:spPr>
        <p:txBody>
          <a:bodyPr rtlCol="0">
            <a:noAutofit/>
          </a:bodyPr>
          <a:lstStyle/>
          <a:p>
            <a:pPr rtl="0"/>
            <a:r>
              <a:rPr lang="es-MX">
                <a:solidFill>
                  <a:schemeClr val="bg1"/>
                </a:solidFill>
                <a:ea typeface="+mn-ea"/>
              </a:rPr>
              <a:t>MEDIDAS</a:t>
            </a:r>
            <a:endParaRPr lang="es-MX" dirty="0">
              <a:solidFill>
                <a:schemeClr val="bg1"/>
              </a:solidFill>
            </a:endParaRPr>
          </a:p>
        </p:txBody>
      </p:sp>
      <p:sp>
        <p:nvSpPr>
          <p:cNvPr id="64" name="Marcador de posición de texto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779750"/>
            <a:ext cx="2289974" cy="506776"/>
          </a:xfrm>
        </p:spPr>
        <p:txBody>
          <a:bodyPr rtlCol="0">
            <a:normAutofit/>
          </a:bodyPr>
          <a:lstStyle/>
          <a:p>
            <a:pPr rtl="0"/>
            <a:r>
              <a:rPr lang="es-MX" dirty="0"/>
              <a:t>ACCESO</a:t>
            </a:r>
          </a:p>
        </p:txBody>
      </p:sp>
      <p:sp>
        <p:nvSpPr>
          <p:cNvPr id="63" name="Marcador de posición de texto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3" y="1740745"/>
            <a:ext cx="2392632" cy="545780"/>
          </a:xfrm>
        </p:spPr>
        <p:txBody>
          <a:bodyPr rtlCol="0">
            <a:normAutofit fontScale="85000" lnSpcReduction="20000"/>
          </a:bodyPr>
          <a:lstStyle/>
          <a:p>
            <a:pPr rtl="0"/>
            <a:r>
              <a:rPr lang="es-MX" dirty="0"/>
              <a:t>Anonimizar las bases de datos no productivas</a:t>
            </a:r>
          </a:p>
        </p:txBody>
      </p:sp>
      <p:sp>
        <p:nvSpPr>
          <p:cNvPr id="67" name="Marcador de posición de texto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08" y="1817036"/>
            <a:ext cx="2289976" cy="469489"/>
          </a:xfrm>
        </p:spPr>
        <p:txBody>
          <a:bodyPr rtlCol="0">
            <a:normAutofit fontScale="92500" lnSpcReduction="10000"/>
          </a:bodyPr>
          <a:lstStyle/>
          <a:p>
            <a:pPr rtl="0"/>
            <a:r>
              <a:rPr lang="es-MX" dirty="0"/>
              <a:t>DATOS SENSIBLES</a:t>
            </a:r>
          </a:p>
        </p:txBody>
      </p:sp>
      <p:sp>
        <p:nvSpPr>
          <p:cNvPr id="43" name="Marcador de posición de texto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7" y="2245710"/>
            <a:ext cx="2289974" cy="1739538"/>
          </a:xfrm>
        </p:spPr>
        <p:txBody>
          <a:bodyPr rtlCol="0"/>
          <a:lstStyle/>
          <a:p>
            <a:pPr algn="just" rtl="0"/>
            <a:r>
              <a:rPr lang="es-MX" dirty="0"/>
              <a:t>Es importante limitar el acceso a la base de datos; lo mejor es otorgar a cada usuario una serie de permisos y privilegios.</a:t>
            </a:r>
          </a:p>
        </p:txBody>
      </p:sp>
      <p:sp>
        <p:nvSpPr>
          <p:cNvPr id="42" name="Marcador de posición de texto 41">
            <a:extLst>
              <a:ext uri="{FF2B5EF4-FFF2-40B4-BE49-F238E27FC236}">
                <a16:creationId xmlns:a16="http://schemas.microsoft.com/office/drawing/2014/main" id="{A68FF55C-6F05-48FC-9323-AB8D48077BE6}"/>
              </a:ext>
            </a:extLst>
          </p:cNvPr>
          <p:cNvSpPr>
            <a:spLocks noGrp="1"/>
          </p:cNvSpPr>
          <p:nvPr>
            <p:ph type="body" sz="quarter" idx="17"/>
          </p:nvPr>
        </p:nvSpPr>
        <p:spPr>
          <a:xfrm>
            <a:off x="6670255" y="2253675"/>
            <a:ext cx="2671433" cy="1739538"/>
          </a:xfrm>
        </p:spPr>
        <p:txBody>
          <a:bodyPr rtlCol="0">
            <a:normAutofit/>
          </a:bodyPr>
          <a:lstStyle/>
          <a:p>
            <a:pPr algn="just" rtl="0"/>
            <a:r>
              <a:rPr lang="es-MX" dirty="0"/>
              <a:t>Se trata de crear una versión similar que mantenga la estructura que la original, aunque variando datos sensibles para que estos estén protegidos.</a:t>
            </a:r>
          </a:p>
        </p:txBody>
      </p:sp>
      <p:sp>
        <p:nvSpPr>
          <p:cNvPr id="50" name="Marcador de posición de texto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lnSpcReduction="10000"/>
          </a:bodyPr>
          <a:lstStyle/>
          <a:p>
            <a:pPr algn="just" rtl="0"/>
            <a:r>
              <a:rPr lang="es-MX" dirty="0"/>
              <a:t>Proteger el servidor: conocer a ciencia cierta cual es la información que se debe proteger. De esta manera resulta fácil comprender donde y como se almacenan.</a:t>
            </a:r>
          </a:p>
        </p:txBody>
      </p:sp>
      <p:sp>
        <p:nvSpPr>
          <p:cNvPr id="66" name="Marcador de posición de texto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3993214"/>
            <a:ext cx="2289972" cy="490758"/>
          </a:xfrm>
        </p:spPr>
        <p:txBody>
          <a:bodyPr rtlCol="0">
            <a:normAutofit fontScale="92500" lnSpcReduction="10000"/>
          </a:bodyPr>
          <a:lstStyle/>
          <a:p>
            <a:pPr rtl="0"/>
            <a:r>
              <a:rPr lang="es-MX" dirty="0"/>
              <a:t>INFORMACIÓN CIFRADA</a:t>
            </a:r>
          </a:p>
        </p:txBody>
      </p:sp>
      <p:sp>
        <p:nvSpPr>
          <p:cNvPr id="65" name="Marcador de posición de texto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077478"/>
            <a:ext cx="2289974" cy="406493"/>
          </a:xfrm>
        </p:spPr>
        <p:txBody>
          <a:bodyPr rtlCol="0">
            <a:normAutofit fontScale="85000" lnSpcReduction="20000"/>
          </a:bodyPr>
          <a:lstStyle/>
          <a:p>
            <a:pPr rtl="0"/>
            <a:r>
              <a:rPr lang="es-MX" dirty="0"/>
              <a:t>COPIA DE SEGURIDAD</a:t>
            </a:r>
          </a:p>
        </p:txBody>
      </p:sp>
      <p:sp>
        <p:nvSpPr>
          <p:cNvPr id="45" name="Marcador de posición de texto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rtlCol="0"/>
          <a:lstStyle/>
          <a:p>
            <a:pPr algn="just" rtl="0"/>
            <a:r>
              <a:rPr lang="es-MX" dirty="0"/>
              <a:t>Utilizar los últimos algoritmos disponibles para cifrar la información ubicada en las bases de datos.</a:t>
            </a:r>
          </a:p>
        </p:txBody>
      </p:sp>
      <p:sp>
        <p:nvSpPr>
          <p:cNvPr id="44" name="Marcador de posición de texto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rtlCol="0"/>
          <a:lstStyle/>
          <a:p>
            <a:pPr algn="just" rtl="0"/>
            <a:r>
              <a:rPr lang="es-MX" dirty="0"/>
              <a:t>Es aconsejable realizar periódicamente un backup completo que copie la totalidad de los datos</a:t>
            </a:r>
          </a:p>
        </p:txBody>
      </p:sp>
      <p:sp>
        <p:nvSpPr>
          <p:cNvPr id="3" name="Marcador de posición de fecha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rtlCol="0"/>
          <a:lstStyle/>
          <a:p>
            <a:pPr rtl="0"/>
            <a:r>
              <a:rPr lang="es-MX" dirty="0"/>
              <a:t>12/05/2023</a:t>
            </a:r>
          </a:p>
        </p:txBody>
      </p:sp>
      <p:sp>
        <p:nvSpPr>
          <p:cNvPr id="5" name="Marcador de posición de número de diapositiva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4</a:t>
            </a:fld>
            <a:endParaRPr lang="es-MX"/>
          </a:p>
        </p:txBody>
      </p:sp>
      <p:pic>
        <p:nvPicPr>
          <p:cNvPr id="2052" name="Picture 4" descr="El ciclo de vida de un servidor (Cloud) comprometido. – Blog EHCGroup">
            <a:extLst>
              <a:ext uri="{FF2B5EF4-FFF2-40B4-BE49-F238E27FC236}">
                <a16:creationId xmlns:a16="http://schemas.microsoft.com/office/drawing/2014/main" id="{F2CC82E3-77C9-7BC1-974F-06368F82C53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30404" r="304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8" name="Marcador de posición de texto 64">
            <a:extLst>
              <a:ext uri="{FF2B5EF4-FFF2-40B4-BE49-F238E27FC236}">
                <a16:creationId xmlns:a16="http://schemas.microsoft.com/office/drawing/2014/main" id="{2A9C1498-BBE7-D05F-F451-355ADDA031E5}"/>
              </a:ext>
            </a:extLst>
          </p:cNvPr>
          <p:cNvSpPr txBox="1">
            <a:spLocks/>
          </p:cNvSpPr>
          <p:nvPr/>
        </p:nvSpPr>
        <p:spPr>
          <a:xfrm>
            <a:off x="9427435" y="4070067"/>
            <a:ext cx="2289974"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ACTUALIZACIÓN</a:t>
            </a:r>
          </a:p>
        </p:txBody>
      </p:sp>
      <p:sp>
        <p:nvSpPr>
          <p:cNvPr id="9" name="Marcador de posición de texto 43">
            <a:extLst>
              <a:ext uri="{FF2B5EF4-FFF2-40B4-BE49-F238E27FC236}">
                <a16:creationId xmlns:a16="http://schemas.microsoft.com/office/drawing/2014/main" id="{49E28C91-72AD-EAE9-8731-F9FA32E7485C}"/>
              </a:ext>
            </a:extLst>
          </p:cNvPr>
          <p:cNvSpPr txBox="1">
            <a:spLocks/>
          </p:cNvSpPr>
          <p:nvPr/>
        </p:nvSpPr>
        <p:spPr>
          <a:xfrm>
            <a:off x="9341688" y="4413922"/>
            <a:ext cx="2289974" cy="1463249"/>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dirty="0"/>
              <a:t>Es importante llevar a cabo todas las actualizaciones disponibles.</a:t>
            </a:r>
          </a:p>
        </p:txBody>
      </p:sp>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arcador de posición de texto 20">
            <a:extLst>
              <a:ext uri="{FF2B5EF4-FFF2-40B4-BE49-F238E27FC236}">
                <a16:creationId xmlns:a16="http://schemas.microsoft.com/office/drawing/2014/main" id="{805BF1CD-2EC6-44F4-8AD8-25D9BD488B7A}"/>
              </a:ext>
            </a:extLst>
          </p:cNvPr>
          <p:cNvSpPr>
            <a:spLocks noGrp="1"/>
          </p:cNvSpPr>
          <p:nvPr>
            <p:ph type="body" sz="quarter" idx="27"/>
          </p:nvPr>
        </p:nvSpPr>
        <p:spPr>
          <a:xfrm>
            <a:off x="527178" y="778828"/>
            <a:ext cx="2383764" cy="788715"/>
          </a:xfrm>
        </p:spPr>
        <p:txBody>
          <a:bodyPr rtlCol="0">
            <a:normAutofit/>
          </a:bodyPr>
          <a:lstStyle/>
          <a:p>
            <a:pPr rtl="0">
              <a:lnSpc>
                <a:spcPct val="100000"/>
              </a:lnSpc>
            </a:pPr>
            <a:r>
              <a:rPr lang="es-MX" sz="1400" dirty="0"/>
              <a:t>Archivos DE CONFIGURACION DEL SERVIDOR</a:t>
            </a:r>
          </a:p>
        </p:txBody>
      </p:sp>
      <p:sp>
        <p:nvSpPr>
          <p:cNvPr id="22" name="Marcador de posición de texto 21">
            <a:extLst>
              <a:ext uri="{FF2B5EF4-FFF2-40B4-BE49-F238E27FC236}">
                <a16:creationId xmlns:a16="http://schemas.microsoft.com/office/drawing/2014/main" id="{842BC471-A2E1-4473-9B5A-6D7A21B6A881}"/>
              </a:ext>
            </a:extLst>
          </p:cNvPr>
          <p:cNvSpPr>
            <a:spLocks noGrp="1"/>
          </p:cNvSpPr>
          <p:nvPr>
            <p:ph type="body" sz="quarter" idx="28"/>
          </p:nvPr>
        </p:nvSpPr>
        <p:spPr>
          <a:xfrm>
            <a:off x="527178" y="1781655"/>
            <a:ext cx="2383764" cy="2594563"/>
          </a:xfrm>
        </p:spPr>
        <p:txBody>
          <a:bodyPr rtlCol="0">
            <a:noAutofit/>
          </a:bodyPr>
          <a:lstStyle/>
          <a:p>
            <a:pPr rtl="0"/>
            <a:r>
              <a:rPr lang="es-MX" dirty="0"/>
              <a:t>Es importante conocer los archivos de configuración del servidor web.</a:t>
            </a:r>
          </a:p>
          <a:p>
            <a:pPr rtl="0"/>
            <a:endParaRPr lang="es-MX" dirty="0"/>
          </a:p>
          <a:p>
            <a:pPr marL="285750" indent="-285750" rtl="0">
              <a:buFont typeface="Arial" panose="020B0604020202020204" pitchFamily="34" charset="0"/>
              <a:buChar char="•"/>
            </a:pPr>
            <a:r>
              <a:rPr lang="es-MX" dirty="0"/>
              <a:t>Por ejemplo los servidores Apache hacen uso del archivo .</a:t>
            </a:r>
            <a:r>
              <a:rPr lang="es-MX" dirty="0" err="1"/>
              <a:t>htaccess</a:t>
            </a:r>
            <a:endParaRPr lang="es-MX" dirty="0"/>
          </a:p>
          <a:p>
            <a:pPr rtl="0"/>
            <a:r>
              <a:rPr lang="es-MX" dirty="0"/>
              <a:t>Este archivo permite ejecutar reglas del servidor.</a:t>
            </a:r>
          </a:p>
        </p:txBody>
      </p:sp>
      <p:sp>
        <p:nvSpPr>
          <p:cNvPr id="23" name="Marcador de posición de texto 22">
            <a:extLst>
              <a:ext uri="{FF2B5EF4-FFF2-40B4-BE49-F238E27FC236}">
                <a16:creationId xmlns:a16="http://schemas.microsoft.com/office/drawing/2014/main" id="{5DF31FE0-F56B-494E-A42E-D2A3B4A5BE01}"/>
              </a:ext>
            </a:extLst>
          </p:cNvPr>
          <p:cNvSpPr>
            <a:spLocks noGrp="1"/>
          </p:cNvSpPr>
          <p:nvPr>
            <p:ph type="body" sz="quarter" idx="29"/>
          </p:nvPr>
        </p:nvSpPr>
        <p:spPr>
          <a:xfrm>
            <a:off x="3581399" y="1158911"/>
            <a:ext cx="1735703" cy="365125"/>
          </a:xfrm>
        </p:spPr>
        <p:txBody>
          <a:bodyPr rtlCol="0">
            <a:noAutofit/>
          </a:bodyPr>
          <a:lstStyle/>
          <a:p>
            <a:pPr rtl="0"/>
            <a:r>
              <a:rPr lang="es-MX" sz="1400" dirty="0"/>
              <a:t>SSL</a:t>
            </a:r>
          </a:p>
        </p:txBody>
      </p:sp>
      <p:sp>
        <p:nvSpPr>
          <p:cNvPr id="17" name="Marcador de posición de texto 16">
            <a:extLst>
              <a:ext uri="{FF2B5EF4-FFF2-40B4-BE49-F238E27FC236}">
                <a16:creationId xmlns:a16="http://schemas.microsoft.com/office/drawing/2014/main" id="{7D1AD01D-1F03-4995-A821-FA842C4F9E7C}"/>
              </a:ext>
            </a:extLst>
          </p:cNvPr>
          <p:cNvSpPr>
            <a:spLocks noGrp="1"/>
          </p:cNvSpPr>
          <p:nvPr>
            <p:ph type="body" sz="quarter" idx="15"/>
          </p:nvPr>
        </p:nvSpPr>
        <p:spPr>
          <a:xfrm>
            <a:off x="3257368" y="1781655"/>
            <a:ext cx="2383764" cy="1126085"/>
          </a:xfrm>
        </p:spPr>
        <p:txBody>
          <a:bodyPr rtlCol="0">
            <a:normAutofit/>
          </a:bodyPr>
          <a:lstStyle/>
          <a:p>
            <a:pPr rtl="0"/>
            <a:r>
              <a:rPr lang="es-MX" dirty="0"/>
              <a:t>El protocolo SSL encripta la comunicación que se da entre el servidor web y el navegador.</a:t>
            </a:r>
          </a:p>
        </p:txBody>
      </p:sp>
      <p:sp>
        <p:nvSpPr>
          <p:cNvPr id="24" name="Marcador de posición de texto 23">
            <a:extLst>
              <a:ext uri="{FF2B5EF4-FFF2-40B4-BE49-F238E27FC236}">
                <a16:creationId xmlns:a16="http://schemas.microsoft.com/office/drawing/2014/main" id="{F59958C6-2B49-4E50-8050-97C6B6679AC1}"/>
              </a:ext>
            </a:extLst>
          </p:cNvPr>
          <p:cNvSpPr>
            <a:spLocks noGrp="1"/>
          </p:cNvSpPr>
          <p:nvPr>
            <p:ph type="body" sz="quarter" idx="30"/>
          </p:nvPr>
        </p:nvSpPr>
        <p:spPr>
          <a:xfrm>
            <a:off x="5987558" y="1158910"/>
            <a:ext cx="2383765" cy="365125"/>
          </a:xfrm>
        </p:spPr>
        <p:txBody>
          <a:bodyPr rtlCol="0">
            <a:normAutofit/>
          </a:bodyPr>
          <a:lstStyle/>
          <a:p>
            <a:pPr rtl="0"/>
            <a:r>
              <a:rPr lang="es-MX" sz="1400" dirty="0"/>
              <a:t>CONTRASEÑAS</a:t>
            </a:r>
          </a:p>
        </p:txBody>
      </p:sp>
      <p:sp>
        <p:nvSpPr>
          <p:cNvPr id="19" name="Marcador de posición de texto 18">
            <a:extLst>
              <a:ext uri="{FF2B5EF4-FFF2-40B4-BE49-F238E27FC236}">
                <a16:creationId xmlns:a16="http://schemas.microsoft.com/office/drawing/2014/main" id="{A301F0BB-3AE1-4877-8F78-D7F5AE48F810}"/>
              </a:ext>
            </a:extLst>
          </p:cNvPr>
          <p:cNvSpPr>
            <a:spLocks noGrp="1"/>
          </p:cNvSpPr>
          <p:nvPr>
            <p:ph type="body" sz="quarter" idx="17"/>
          </p:nvPr>
        </p:nvSpPr>
        <p:spPr>
          <a:xfrm>
            <a:off x="9002900" y="1781654"/>
            <a:ext cx="2490759" cy="2155864"/>
          </a:xfrm>
        </p:spPr>
        <p:txBody>
          <a:bodyPr rtlCol="0">
            <a:normAutofit/>
          </a:bodyPr>
          <a:lstStyle/>
          <a:p>
            <a:pPr rtl="0"/>
            <a:r>
              <a:rPr lang="es-MX" dirty="0"/>
              <a:t>Implementar soluciones de mitigación de DDoS, como sistemas de detección y prevención, redes de </a:t>
            </a:r>
            <a:r>
              <a:rPr lang="es-MX" dirty="0" err="1"/>
              <a:t>distribucionde</a:t>
            </a:r>
            <a:r>
              <a:rPr lang="es-MX" dirty="0"/>
              <a:t> contenido (CDN) para distribuir el trafico y </a:t>
            </a:r>
            <a:r>
              <a:rPr lang="es-MX" dirty="0" err="1"/>
              <a:t>dismuinuir</a:t>
            </a:r>
            <a:r>
              <a:rPr lang="es-MX" dirty="0"/>
              <a:t> la carga sobre los servidores.</a:t>
            </a:r>
          </a:p>
        </p:txBody>
      </p:sp>
      <p:sp>
        <p:nvSpPr>
          <p:cNvPr id="2" name="Marcador de posición de fecha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rtlCol="0"/>
          <a:lstStyle/>
          <a:p>
            <a:pPr rtl="0"/>
            <a:r>
              <a:rPr lang="es-MX" dirty="0"/>
              <a:t>12/05/2023</a:t>
            </a:r>
          </a:p>
        </p:txBody>
      </p:sp>
      <p:sp>
        <p:nvSpPr>
          <p:cNvPr id="4" name="Marcador de posición de número de diapositiva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5</a:t>
            </a:fld>
            <a:endParaRPr lang="es-MX"/>
          </a:p>
        </p:txBody>
      </p:sp>
      <p:sp>
        <p:nvSpPr>
          <p:cNvPr id="27" name="Marcador de posición de texto 23">
            <a:extLst>
              <a:ext uri="{FF2B5EF4-FFF2-40B4-BE49-F238E27FC236}">
                <a16:creationId xmlns:a16="http://schemas.microsoft.com/office/drawing/2014/main" id="{28819C73-3B33-EE4B-9748-519658A4E133}"/>
              </a:ext>
            </a:extLst>
          </p:cNvPr>
          <p:cNvSpPr txBox="1">
            <a:spLocks/>
          </p:cNvSpPr>
          <p:nvPr/>
        </p:nvSpPr>
        <p:spPr>
          <a:xfrm>
            <a:off x="9002901" y="979714"/>
            <a:ext cx="2383765" cy="58782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400" dirty="0"/>
              <a:t>PROTECCION CONTRA ATAQUES DDoS</a:t>
            </a:r>
          </a:p>
        </p:txBody>
      </p:sp>
      <p:sp>
        <p:nvSpPr>
          <p:cNvPr id="28" name="Marcador de posición de texto 18">
            <a:extLst>
              <a:ext uri="{FF2B5EF4-FFF2-40B4-BE49-F238E27FC236}">
                <a16:creationId xmlns:a16="http://schemas.microsoft.com/office/drawing/2014/main" id="{9281EF73-1CC4-9A50-F04C-7FCE6237B47A}"/>
              </a:ext>
            </a:extLst>
          </p:cNvPr>
          <p:cNvSpPr txBox="1">
            <a:spLocks/>
          </p:cNvSpPr>
          <p:nvPr/>
        </p:nvSpPr>
        <p:spPr>
          <a:xfrm>
            <a:off x="6010418" y="1781654"/>
            <a:ext cx="2383765" cy="1126085"/>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Es importante establecer contraseñas 100% seguras y, además, cambiarlas de manera regular.</a:t>
            </a:r>
          </a:p>
        </p:txBody>
      </p:sp>
      <p:pic>
        <p:nvPicPr>
          <p:cNvPr id="4098" name="Picture 2" descr="Seguridad en Servidores">
            <a:extLst>
              <a:ext uri="{FF2B5EF4-FFF2-40B4-BE49-F238E27FC236}">
                <a16:creationId xmlns:a16="http://schemas.microsoft.com/office/drawing/2014/main" id="{C52CDB18-8901-36C0-1D99-23BCE9590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618" y="3325807"/>
            <a:ext cx="4998605" cy="312412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8">
            <a:extLst>
              <a:ext uri="{FF2B5EF4-FFF2-40B4-BE49-F238E27FC236}">
                <a16:creationId xmlns:a16="http://schemas.microsoft.com/office/drawing/2014/main" id="{ED57DAB2-5919-B6F4-2297-B71FADF8E0B1}"/>
              </a:ext>
            </a:extLst>
          </p:cNvPr>
          <p:cNvSpPr txBox="1">
            <a:spLocks/>
          </p:cNvSpPr>
          <p:nvPr/>
        </p:nvSpPr>
        <p:spPr>
          <a:xfrm>
            <a:off x="3753237" y="534238"/>
            <a:ext cx="4685523" cy="1163934"/>
          </a:xfrm>
          <a:prstGeom prst="rect">
            <a:avLst/>
          </a:prstGeom>
          <a:noFill/>
          <a:ln>
            <a:noFill/>
          </a:ln>
        </p:spPr>
        <p:txBody>
          <a:bodyPr vert="horz" lIns="557784" tIns="530352" rIns="91440" bIns="45720" rtlCol="0" anchor="t">
            <a:noAutofit/>
          </a:bodyPr>
          <a:lstStyle>
            <a:lvl1pPr algn="l" defTabSz="914400" rtl="0" eaLnBrk="1" latinLnBrk="0" hangingPunct="1">
              <a:lnSpc>
                <a:spcPct val="80000"/>
              </a:lnSpc>
              <a:spcBef>
                <a:spcPct val="0"/>
              </a:spcBef>
              <a:buNone/>
              <a:defRPr sz="5400" b="1" kern="1200" cap="all" spc="400" baseline="0">
                <a:ln w="19050">
                  <a:solidFill>
                    <a:schemeClr val="accent5"/>
                  </a:solidFill>
                </a:ln>
                <a:noFill/>
                <a:latin typeface="Arial" panose="020B0604020202020204" pitchFamily="34" charset="0"/>
                <a:ea typeface="+mj-ea"/>
                <a:cs typeface="Arial" panose="020B0604020202020204" pitchFamily="34" charset="0"/>
              </a:defRPr>
            </a:lvl1pPr>
          </a:lstStyle>
          <a:p>
            <a:r>
              <a:rPr lang="es-MX" sz="2800" dirty="0"/>
              <a:t>Medidas de seguridad</a:t>
            </a:r>
            <a:endParaRPr lang="en-US" dirty="0"/>
          </a:p>
        </p:txBody>
      </p:sp>
      <p:sp>
        <p:nvSpPr>
          <p:cNvPr id="2" name="CuadroTexto 1">
            <a:extLst>
              <a:ext uri="{FF2B5EF4-FFF2-40B4-BE49-F238E27FC236}">
                <a16:creationId xmlns:a16="http://schemas.microsoft.com/office/drawing/2014/main" id="{A9E826A6-A985-13BA-50BE-559FD1FD5E5F}"/>
              </a:ext>
            </a:extLst>
          </p:cNvPr>
          <p:cNvSpPr txBox="1"/>
          <p:nvPr/>
        </p:nvSpPr>
        <p:spPr>
          <a:xfrm>
            <a:off x="1142681" y="2709812"/>
            <a:ext cx="1754755" cy="400110"/>
          </a:xfrm>
          <a:prstGeom prst="rect">
            <a:avLst/>
          </a:prstGeom>
          <a:noFill/>
        </p:spPr>
        <p:txBody>
          <a:bodyPr wrap="square" rtlCol="0">
            <a:spAutoFit/>
          </a:bodyPr>
          <a:lstStyle/>
          <a:p>
            <a:pPr algn="just"/>
            <a:r>
              <a:rPr lang="es-MX" sz="2000" dirty="0">
                <a:ln w="0"/>
                <a:solidFill>
                  <a:srgbClr val="00B0F0"/>
                </a:solidFill>
                <a:effectLst>
                  <a:outerShdw blurRad="38100" dist="25400" dir="5400000" algn="ctr" rotWithShape="0">
                    <a:srgbClr val="6E747A">
                      <a:alpha val="43000"/>
                    </a:srgbClr>
                  </a:outerShdw>
                </a:effectLst>
              </a:rPr>
              <a:t>Llaves SSH</a:t>
            </a:r>
          </a:p>
        </p:txBody>
      </p:sp>
      <p:sp>
        <p:nvSpPr>
          <p:cNvPr id="33" name="CuadroTexto 32">
            <a:extLst>
              <a:ext uri="{FF2B5EF4-FFF2-40B4-BE49-F238E27FC236}">
                <a16:creationId xmlns:a16="http://schemas.microsoft.com/office/drawing/2014/main" id="{87F43A03-9471-171B-EE30-AE2F5BACE64C}"/>
              </a:ext>
            </a:extLst>
          </p:cNvPr>
          <p:cNvSpPr txBox="1"/>
          <p:nvPr/>
        </p:nvSpPr>
        <p:spPr>
          <a:xfrm>
            <a:off x="476160" y="3216925"/>
            <a:ext cx="3087795" cy="1569660"/>
          </a:xfrm>
          <a:prstGeom prst="rect">
            <a:avLst/>
          </a:prstGeom>
          <a:noFill/>
        </p:spPr>
        <p:txBody>
          <a:bodyPr wrap="square" rtlCol="0">
            <a:spAutoFit/>
          </a:bodyPr>
          <a:lstStyle/>
          <a:p>
            <a:pPr algn="just"/>
            <a:r>
              <a:rPr lang="es-ES" sz="1600" b="0" i="0" dirty="0">
                <a:solidFill>
                  <a:schemeClr val="bg1"/>
                </a:solidFill>
                <a:effectLst/>
                <a:latin typeface="clearsans"/>
              </a:rPr>
              <a:t>Las llaves SSH son un par de llaves criptográficas que son utilizadas para autenticar usuarios en un servidor SSH y se utilizan como una alternativa al inicio de sesión por medio de contraseña. </a:t>
            </a:r>
            <a:endParaRPr lang="es-ES" sz="1600" dirty="0">
              <a:solidFill>
                <a:schemeClr val="bg1"/>
              </a:solidFill>
            </a:endParaRPr>
          </a:p>
        </p:txBody>
      </p:sp>
      <p:sp>
        <p:nvSpPr>
          <p:cNvPr id="37" name="CuadroTexto 36">
            <a:extLst>
              <a:ext uri="{FF2B5EF4-FFF2-40B4-BE49-F238E27FC236}">
                <a16:creationId xmlns:a16="http://schemas.microsoft.com/office/drawing/2014/main" id="{738E5F75-50AF-3C2A-B60A-0EC9A2DAFA1D}"/>
              </a:ext>
            </a:extLst>
          </p:cNvPr>
          <p:cNvSpPr txBox="1"/>
          <p:nvPr/>
        </p:nvSpPr>
        <p:spPr>
          <a:xfrm>
            <a:off x="5086266" y="2709812"/>
            <a:ext cx="1182179" cy="400110"/>
          </a:xfrm>
          <a:prstGeom prst="rect">
            <a:avLst/>
          </a:prstGeom>
          <a:noFill/>
        </p:spPr>
        <p:txBody>
          <a:bodyPr wrap="square" rtlCol="0">
            <a:spAutoFit/>
          </a:bodyPr>
          <a:lstStyle/>
          <a:p>
            <a:pPr algn="just"/>
            <a:r>
              <a:rPr lang="es-MX" sz="2000" dirty="0">
                <a:ln w="0"/>
                <a:solidFill>
                  <a:srgbClr val="00B0F0"/>
                </a:solidFill>
                <a:effectLst>
                  <a:outerShdw blurRad="38100" dist="25400" dir="5400000" algn="ctr" rotWithShape="0">
                    <a:srgbClr val="6E747A">
                      <a:alpha val="43000"/>
                    </a:srgbClr>
                  </a:outerShdw>
                </a:effectLst>
              </a:rPr>
              <a:t>Firewalls</a:t>
            </a:r>
          </a:p>
        </p:txBody>
      </p:sp>
      <p:sp>
        <p:nvSpPr>
          <p:cNvPr id="38" name="CuadroTexto 37">
            <a:extLst>
              <a:ext uri="{FF2B5EF4-FFF2-40B4-BE49-F238E27FC236}">
                <a16:creationId xmlns:a16="http://schemas.microsoft.com/office/drawing/2014/main" id="{41DB2BB9-9C95-981F-F930-1540B4980B48}"/>
              </a:ext>
            </a:extLst>
          </p:cNvPr>
          <p:cNvSpPr txBox="1"/>
          <p:nvPr/>
        </p:nvSpPr>
        <p:spPr>
          <a:xfrm>
            <a:off x="4377664" y="3216925"/>
            <a:ext cx="2599382" cy="1569660"/>
          </a:xfrm>
          <a:prstGeom prst="rect">
            <a:avLst/>
          </a:prstGeom>
          <a:noFill/>
        </p:spPr>
        <p:txBody>
          <a:bodyPr wrap="square" rtlCol="0">
            <a:spAutoFit/>
          </a:bodyPr>
          <a:lstStyle/>
          <a:p>
            <a:pPr algn="just"/>
            <a:r>
              <a:rPr lang="es-ES" sz="1600" b="0" i="0" dirty="0">
                <a:solidFill>
                  <a:schemeClr val="bg1"/>
                </a:solidFill>
                <a:effectLst/>
                <a:latin typeface="clearsans"/>
              </a:rPr>
              <a:t>Su función principal es bloquear o restringir el acceso a todos los puertos excepto aquellos que tienen que estar disponibles de manera pública.</a:t>
            </a:r>
            <a:endParaRPr lang="es-ES" sz="1600" dirty="0">
              <a:solidFill>
                <a:schemeClr val="bg1"/>
              </a:solidFill>
            </a:endParaRPr>
          </a:p>
        </p:txBody>
      </p:sp>
      <p:sp>
        <p:nvSpPr>
          <p:cNvPr id="39" name="CuadroTexto 38">
            <a:extLst>
              <a:ext uri="{FF2B5EF4-FFF2-40B4-BE49-F238E27FC236}">
                <a16:creationId xmlns:a16="http://schemas.microsoft.com/office/drawing/2014/main" id="{E7A1F46B-7884-505D-18F1-AFE7F0EA065A}"/>
              </a:ext>
            </a:extLst>
          </p:cNvPr>
          <p:cNvSpPr txBox="1"/>
          <p:nvPr/>
        </p:nvSpPr>
        <p:spPr>
          <a:xfrm>
            <a:off x="8091418" y="2709812"/>
            <a:ext cx="2599382" cy="400110"/>
          </a:xfrm>
          <a:prstGeom prst="rect">
            <a:avLst/>
          </a:prstGeom>
          <a:noFill/>
        </p:spPr>
        <p:txBody>
          <a:bodyPr wrap="square" rtlCol="0">
            <a:spAutoFit/>
          </a:bodyPr>
          <a:lstStyle/>
          <a:p>
            <a:pPr algn="just"/>
            <a:r>
              <a:rPr lang="es-MX" sz="2000" dirty="0">
                <a:ln w="0"/>
                <a:solidFill>
                  <a:srgbClr val="00B0F0"/>
                </a:solidFill>
                <a:effectLst>
                  <a:outerShdw blurRad="38100" dist="25400" dir="5400000" algn="ctr" rotWithShape="0">
                    <a:srgbClr val="6E747A">
                      <a:alpha val="43000"/>
                    </a:srgbClr>
                  </a:outerShdw>
                </a:effectLst>
              </a:rPr>
              <a:t>VPN y redes privadas</a:t>
            </a:r>
          </a:p>
        </p:txBody>
      </p:sp>
      <p:sp>
        <p:nvSpPr>
          <p:cNvPr id="40" name="CuadroTexto 39">
            <a:extLst>
              <a:ext uri="{FF2B5EF4-FFF2-40B4-BE49-F238E27FC236}">
                <a16:creationId xmlns:a16="http://schemas.microsoft.com/office/drawing/2014/main" id="{A35AA1EF-8FDD-AC8D-DFF2-4F2388B6D317}"/>
              </a:ext>
            </a:extLst>
          </p:cNvPr>
          <p:cNvSpPr txBox="1"/>
          <p:nvPr/>
        </p:nvSpPr>
        <p:spPr>
          <a:xfrm>
            <a:off x="7570719" y="3216925"/>
            <a:ext cx="3640780" cy="1569660"/>
          </a:xfrm>
          <a:prstGeom prst="rect">
            <a:avLst/>
          </a:prstGeom>
          <a:noFill/>
        </p:spPr>
        <p:txBody>
          <a:bodyPr wrap="square" rtlCol="0">
            <a:spAutoFit/>
          </a:bodyPr>
          <a:lstStyle/>
          <a:p>
            <a:pPr algn="just"/>
            <a:r>
              <a:rPr lang="es-ES" sz="1600" b="0" i="0" dirty="0">
                <a:solidFill>
                  <a:schemeClr val="bg1"/>
                </a:solidFill>
                <a:effectLst/>
                <a:latin typeface="clearsans"/>
              </a:rPr>
              <a:t>Un VPN o Red Privada Virtual </a:t>
            </a:r>
            <a:r>
              <a:rPr lang="es-ES" sz="1600" b="0" i="1" dirty="0">
                <a:solidFill>
                  <a:schemeClr val="bg1"/>
                </a:solidFill>
                <a:effectLst/>
                <a:latin typeface="clearsans"/>
              </a:rPr>
              <a:t>(Virtual Private Network)</a:t>
            </a:r>
            <a:r>
              <a:rPr lang="es-ES" sz="1600" b="0" i="0" dirty="0">
                <a:solidFill>
                  <a:schemeClr val="bg1"/>
                </a:solidFill>
                <a:effectLst/>
                <a:latin typeface="clearsans"/>
              </a:rPr>
              <a:t> es una manera de crear conexiones seguras entre computadoras remotas y presentan la conexión como si se estuviera trabajando en una red local privada.</a:t>
            </a:r>
            <a:endParaRPr lang="es-ES" sz="1600" dirty="0">
              <a:solidFill>
                <a:schemeClr val="bg1"/>
              </a:solidFill>
            </a:endParaRPr>
          </a:p>
        </p:txBody>
      </p:sp>
    </p:spTree>
    <p:extLst>
      <p:ext uri="{BB962C8B-B14F-4D97-AF65-F5344CB8AC3E}">
        <p14:creationId xmlns:p14="http://schemas.microsoft.com/office/powerpoint/2010/main" val="1257840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8">
            <a:extLst>
              <a:ext uri="{FF2B5EF4-FFF2-40B4-BE49-F238E27FC236}">
                <a16:creationId xmlns:a16="http://schemas.microsoft.com/office/drawing/2014/main" id="{ED57DAB2-5919-B6F4-2297-B71FADF8E0B1}"/>
              </a:ext>
            </a:extLst>
          </p:cNvPr>
          <p:cNvSpPr txBox="1">
            <a:spLocks/>
          </p:cNvSpPr>
          <p:nvPr/>
        </p:nvSpPr>
        <p:spPr>
          <a:xfrm>
            <a:off x="3753237" y="534238"/>
            <a:ext cx="4685523" cy="1163934"/>
          </a:xfrm>
          <a:prstGeom prst="rect">
            <a:avLst/>
          </a:prstGeom>
          <a:noFill/>
          <a:ln>
            <a:noFill/>
          </a:ln>
        </p:spPr>
        <p:txBody>
          <a:bodyPr vert="horz" lIns="557784" tIns="530352" rIns="91440" bIns="45720" rtlCol="0" anchor="t">
            <a:noAutofit/>
          </a:bodyPr>
          <a:lstStyle>
            <a:lvl1pPr algn="l" defTabSz="914400" rtl="0" eaLnBrk="1" latinLnBrk="0" hangingPunct="1">
              <a:lnSpc>
                <a:spcPct val="80000"/>
              </a:lnSpc>
              <a:spcBef>
                <a:spcPct val="0"/>
              </a:spcBef>
              <a:buNone/>
              <a:defRPr sz="5400" b="1" kern="1200" cap="all" spc="400" baseline="0">
                <a:ln w="19050">
                  <a:solidFill>
                    <a:schemeClr val="accent5"/>
                  </a:solidFill>
                </a:ln>
                <a:noFill/>
                <a:latin typeface="Arial" panose="020B0604020202020204" pitchFamily="34" charset="0"/>
                <a:ea typeface="+mj-ea"/>
                <a:cs typeface="Arial" panose="020B0604020202020204" pitchFamily="34" charset="0"/>
              </a:defRPr>
            </a:lvl1pPr>
          </a:lstStyle>
          <a:p>
            <a:r>
              <a:rPr lang="es-MX" sz="2800" dirty="0"/>
              <a:t>Protocolos de seguridad</a:t>
            </a:r>
            <a:endParaRPr lang="en-US" dirty="0"/>
          </a:p>
        </p:txBody>
      </p:sp>
      <p:sp>
        <p:nvSpPr>
          <p:cNvPr id="4" name="CuadroTexto 3">
            <a:extLst>
              <a:ext uri="{FF2B5EF4-FFF2-40B4-BE49-F238E27FC236}">
                <a16:creationId xmlns:a16="http://schemas.microsoft.com/office/drawing/2014/main" id="{7739F809-0558-0A6D-D19F-783302BD5393}"/>
              </a:ext>
            </a:extLst>
          </p:cNvPr>
          <p:cNvSpPr txBox="1"/>
          <p:nvPr/>
        </p:nvSpPr>
        <p:spPr>
          <a:xfrm>
            <a:off x="2883206" y="2413337"/>
            <a:ext cx="6425588" cy="2031325"/>
          </a:xfrm>
          <a:prstGeom prst="rect">
            <a:avLst/>
          </a:prstGeom>
          <a:noFill/>
        </p:spPr>
        <p:txBody>
          <a:bodyPr wrap="square">
            <a:spAutoFit/>
          </a:bodyPr>
          <a:lstStyle/>
          <a:p>
            <a:r>
              <a:rPr lang="es-ES" b="0" i="0" dirty="0">
                <a:solidFill>
                  <a:schemeClr val="bg1"/>
                </a:solidFill>
                <a:effectLst/>
                <a:latin typeface="Source Sans Pro" panose="020B0503030403020204" pitchFamily="34" charset="0"/>
              </a:rPr>
              <a:t>Los protocolos de seguridad informática son las reglas o normas diseñadas para garantizar la confidencialidad, la integridad y la disponibilidad de la información. Es decir, son las medidas de seguridad implementadas para evitar que personas no autorizadas puedan acceder a la información, manipularla o destruirla. O evitar que eventos o incidentes técnicos tengan ese mismo resultado.</a:t>
            </a:r>
            <a:endParaRPr lang="es-ES" dirty="0">
              <a:solidFill>
                <a:schemeClr val="bg1"/>
              </a:solidFill>
            </a:endParaRPr>
          </a:p>
        </p:txBody>
      </p:sp>
    </p:spTree>
    <p:extLst>
      <p:ext uri="{BB962C8B-B14F-4D97-AF65-F5344CB8AC3E}">
        <p14:creationId xmlns:p14="http://schemas.microsoft.com/office/powerpoint/2010/main" val="152078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8">
            <a:extLst>
              <a:ext uri="{FF2B5EF4-FFF2-40B4-BE49-F238E27FC236}">
                <a16:creationId xmlns:a16="http://schemas.microsoft.com/office/drawing/2014/main" id="{ED57DAB2-5919-B6F4-2297-B71FADF8E0B1}"/>
              </a:ext>
            </a:extLst>
          </p:cNvPr>
          <p:cNvSpPr txBox="1">
            <a:spLocks/>
          </p:cNvSpPr>
          <p:nvPr/>
        </p:nvSpPr>
        <p:spPr>
          <a:xfrm>
            <a:off x="3753237" y="534238"/>
            <a:ext cx="4685523" cy="1163934"/>
          </a:xfrm>
          <a:prstGeom prst="rect">
            <a:avLst/>
          </a:prstGeom>
          <a:noFill/>
          <a:ln>
            <a:noFill/>
          </a:ln>
        </p:spPr>
        <p:txBody>
          <a:bodyPr vert="horz" lIns="557784" tIns="530352" rIns="91440" bIns="45720" rtlCol="0" anchor="t">
            <a:noAutofit/>
          </a:bodyPr>
          <a:lstStyle>
            <a:lvl1pPr algn="l" defTabSz="914400" rtl="0" eaLnBrk="1" latinLnBrk="0" hangingPunct="1">
              <a:lnSpc>
                <a:spcPct val="80000"/>
              </a:lnSpc>
              <a:spcBef>
                <a:spcPct val="0"/>
              </a:spcBef>
              <a:buNone/>
              <a:defRPr sz="5400" b="1" kern="1200" cap="all" spc="400" baseline="0">
                <a:ln w="19050">
                  <a:solidFill>
                    <a:schemeClr val="accent5"/>
                  </a:solidFill>
                </a:ln>
                <a:noFill/>
                <a:latin typeface="Arial" panose="020B0604020202020204" pitchFamily="34" charset="0"/>
                <a:ea typeface="+mj-ea"/>
                <a:cs typeface="Arial" panose="020B0604020202020204" pitchFamily="34" charset="0"/>
              </a:defRPr>
            </a:lvl1pPr>
          </a:lstStyle>
          <a:p>
            <a:r>
              <a:rPr lang="es-MX" sz="2800" dirty="0"/>
              <a:t>Protocolos de seguridad</a:t>
            </a:r>
            <a:endParaRPr lang="en-US" dirty="0"/>
          </a:p>
        </p:txBody>
      </p:sp>
      <p:sp>
        <p:nvSpPr>
          <p:cNvPr id="2" name="CuadroTexto 1">
            <a:extLst>
              <a:ext uri="{FF2B5EF4-FFF2-40B4-BE49-F238E27FC236}">
                <a16:creationId xmlns:a16="http://schemas.microsoft.com/office/drawing/2014/main" id="{ACF4172C-57F8-6D85-507B-6E5BECB2916B}"/>
              </a:ext>
            </a:extLst>
          </p:cNvPr>
          <p:cNvSpPr txBox="1"/>
          <p:nvPr/>
        </p:nvSpPr>
        <p:spPr>
          <a:xfrm>
            <a:off x="1004968" y="2709812"/>
            <a:ext cx="2030177" cy="400110"/>
          </a:xfrm>
          <a:prstGeom prst="rect">
            <a:avLst/>
          </a:prstGeom>
          <a:noFill/>
        </p:spPr>
        <p:txBody>
          <a:bodyPr wrap="square" rtlCol="0">
            <a:spAutoFit/>
          </a:bodyPr>
          <a:lstStyle/>
          <a:p>
            <a:pPr algn="just"/>
            <a:r>
              <a:rPr lang="es-MX" sz="2000" dirty="0">
                <a:ln w="0"/>
                <a:solidFill>
                  <a:srgbClr val="00B0F0"/>
                </a:solidFill>
                <a:effectLst>
                  <a:outerShdw blurRad="38100" dist="25400" dir="5400000" algn="ctr" rotWithShape="0">
                    <a:srgbClr val="6E747A">
                      <a:alpha val="43000"/>
                    </a:srgbClr>
                  </a:outerShdw>
                </a:effectLst>
              </a:rPr>
              <a:t>Protocolo TCP/IP</a:t>
            </a:r>
          </a:p>
        </p:txBody>
      </p:sp>
      <p:sp>
        <p:nvSpPr>
          <p:cNvPr id="3" name="CuadroTexto 2">
            <a:extLst>
              <a:ext uri="{FF2B5EF4-FFF2-40B4-BE49-F238E27FC236}">
                <a16:creationId xmlns:a16="http://schemas.microsoft.com/office/drawing/2014/main" id="{AB598567-AC8F-D0D0-04C0-871B762C5F1C}"/>
              </a:ext>
            </a:extLst>
          </p:cNvPr>
          <p:cNvSpPr txBox="1"/>
          <p:nvPr/>
        </p:nvSpPr>
        <p:spPr>
          <a:xfrm>
            <a:off x="476160" y="3216925"/>
            <a:ext cx="3087795" cy="2062103"/>
          </a:xfrm>
          <a:prstGeom prst="rect">
            <a:avLst/>
          </a:prstGeom>
          <a:noFill/>
        </p:spPr>
        <p:txBody>
          <a:bodyPr wrap="square" rtlCol="0">
            <a:spAutoFit/>
          </a:bodyPr>
          <a:lstStyle/>
          <a:p>
            <a:pPr algn="just"/>
            <a:r>
              <a:rPr lang="es-ES" sz="1600" b="0" i="0" dirty="0">
                <a:solidFill>
                  <a:schemeClr val="bg1"/>
                </a:solidFill>
                <a:effectLst/>
                <a:latin typeface="Source Sans Pro" panose="020B0503030403020204" pitchFamily="34" charset="0"/>
              </a:rPr>
              <a:t>Se trata de dos protocolos, el TCP (protocolo de control de transmisión) y el IP (protocolo de Internet). A través de ellos, los dispositivos conectados a la Red pueden comunicarse entre sí y transmitir información a través de ella.</a:t>
            </a:r>
            <a:endParaRPr lang="es-ES" sz="1600" dirty="0">
              <a:solidFill>
                <a:schemeClr val="bg1"/>
              </a:solidFill>
            </a:endParaRPr>
          </a:p>
        </p:txBody>
      </p:sp>
      <p:sp>
        <p:nvSpPr>
          <p:cNvPr id="4" name="CuadroTexto 3">
            <a:extLst>
              <a:ext uri="{FF2B5EF4-FFF2-40B4-BE49-F238E27FC236}">
                <a16:creationId xmlns:a16="http://schemas.microsoft.com/office/drawing/2014/main" id="{E11D18D7-2CD7-304C-F051-5E499D031A19}"/>
              </a:ext>
            </a:extLst>
          </p:cNvPr>
          <p:cNvSpPr txBox="1"/>
          <p:nvPr/>
        </p:nvSpPr>
        <p:spPr>
          <a:xfrm>
            <a:off x="4737473" y="2709812"/>
            <a:ext cx="1879763" cy="400110"/>
          </a:xfrm>
          <a:prstGeom prst="rect">
            <a:avLst/>
          </a:prstGeom>
          <a:noFill/>
        </p:spPr>
        <p:txBody>
          <a:bodyPr wrap="square" rtlCol="0">
            <a:spAutoFit/>
          </a:bodyPr>
          <a:lstStyle/>
          <a:p>
            <a:pPr algn="just"/>
            <a:r>
              <a:rPr lang="es-MX" sz="2000" dirty="0">
                <a:ln w="0"/>
                <a:solidFill>
                  <a:srgbClr val="00B0F0"/>
                </a:solidFill>
                <a:effectLst>
                  <a:outerShdw blurRad="38100" dist="25400" dir="5400000" algn="ctr" rotWithShape="0">
                    <a:srgbClr val="6E747A">
                      <a:alpha val="43000"/>
                    </a:srgbClr>
                  </a:outerShdw>
                </a:effectLst>
              </a:rPr>
              <a:t>Protocolo HTTP</a:t>
            </a:r>
          </a:p>
        </p:txBody>
      </p:sp>
      <p:sp>
        <p:nvSpPr>
          <p:cNvPr id="5" name="CuadroTexto 4">
            <a:extLst>
              <a:ext uri="{FF2B5EF4-FFF2-40B4-BE49-F238E27FC236}">
                <a16:creationId xmlns:a16="http://schemas.microsoft.com/office/drawing/2014/main" id="{8C9A124E-1EA3-0E16-FAF7-EDA262B5AB4C}"/>
              </a:ext>
            </a:extLst>
          </p:cNvPr>
          <p:cNvSpPr txBox="1"/>
          <p:nvPr/>
        </p:nvSpPr>
        <p:spPr>
          <a:xfrm>
            <a:off x="4377664" y="3216925"/>
            <a:ext cx="2599382" cy="2062103"/>
          </a:xfrm>
          <a:prstGeom prst="rect">
            <a:avLst/>
          </a:prstGeom>
          <a:noFill/>
        </p:spPr>
        <p:txBody>
          <a:bodyPr wrap="square" rtlCol="0">
            <a:spAutoFit/>
          </a:bodyPr>
          <a:lstStyle/>
          <a:p>
            <a:pPr algn="just"/>
            <a:r>
              <a:rPr lang="es-ES" sz="1600" b="0" i="0" dirty="0">
                <a:solidFill>
                  <a:schemeClr val="bg1"/>
                </a:solidFill>
                <a:effectLst/>
                <a:latin typeface="clearsans"/>
              </a:rPr>
              <a:t>El protocolo HTTP es el protocolo de transferencia de hipertexto empleado para transmitir mensajes por la Red. Basado en la World Wide Web (www), transmite los mensajes entre el navegador y el servidor web.</a:t>
            </a:r>
            <a:endParaRPr lang="es-ES" sz="1600" dirty="0">
              <a:solidFill>
                <a:schemeClr val="bg1"/>
              </a:solidFill>
            </a:endParaRPr>
          </a:p>
        </p:txBody>
      </p:sp>
      <p:sp>
        <p:nvSpPr>
          <p:cNvPr id="6" name="CuadroTexto 5">
            <a:extLst>
              <a:ext uri="{FF2B5EF4-FFF2-40B4-BE49-F238E27FC236}">
                <a16:creationId xmlns:a16="http://schemas.microsoft.com/office/drawing/2014/main" id="{BE71DF1A-D3E5-6851-8933-10E9231AB794}"/>
              </a:ext>
            </a:extLst>
          </p:cNvPr>
          <p:cNvSpPr txBox="1"/>
          <p:nvPr/>
        </p:nvSpPr>
        <p:spPr>
          <a:xfrm>
            <a:off x="8319564" y="2709812"/>
            <a:ext cx="2599382" cy="400110"/>
          </a:xfrm>
          <a:prstGeom prst="rect">
            <a:avLst/>
          </a:prstGeom>
          <a:noFill/>
        </p:spPr>
        <p:txBody>
          <a:bodyPr wrap="square" rtlCol="0">
            <a:spAutoFit/>
          </a:bodyPr>
          <a:lstStyle/>
          <a:p>
            <a:pPr algn="just"/>
            <a:r>
              <a:rPr lang="es-MX" sz="2000" dirty="0">
                <a:ln w="0"/>
                <a:solidFill>
                  <a:srgbClr val="00B0F0"/>
                </a:solidFill>
                <a:effectLst>
                  <a:outerShdw blurRad="38100" dist="25400" dir="5400000" algn="ctr" rotWithShape="0">
                    <a:srgbClr val="6E747A">
                      <a:alpha val="43000"/>
                    </a:srgbClr>
                  </a:outerShdw>
                </a:effectLst>
              </a:rPr>
              <a:t>Protocolo FTP</a:t>
            </a:r>
          </a:p>
        </p:txBody>
      </p:sp>
      <p:sp>
        <p:nvSpPr>
          <p:cNvPr id="7" name="CuadroTexto 6">
            <a:extLst>
              <a:ext uri="{FF2B5EF4-FFF2-40B4-BE49-F238E27FC236}">
                <a16:creationId xmlns:a16="http://schemas.microsoft.com/office/drawing/2014/main" id="{5C9F0C93-A416-7CA6-6686-071578099921}"/>
              </a:ext>
            </a:extLst>
          </p:cNvPr>
          <p:cNvSpPr txBox="1"/>
          <p:nvPr/>
        </p:nvSpPr>
        <p:spPr>
          <a:xfrm>
            <a:off x="7790755" y="3216924"/>
            <a:ext cx="3236828" cy="2062103"/>
          </a:xfrm>
          <a:prstGeom prst="rect">
            <a:avLst/>
          </a:prstGeom>
          <a:noFill/>
        </p:spPr>
        <p:txBody>
          <a:bodyPr wrap="square" rtlCol="0">
            <a:spAutoFit/>
          </a:bodyPr>
          <a:lstStyle/>
          <a:p>
            <a:pPr algn="just"/>
            <a:r>
              <a:rPr lang="es-ES" sz="1600" b="0" i="0" dirty="0">
                <a:solidFill>
                  <a:schemeClr val="bg1"/>
                </a:solidFill>
                <a:effectLst/>
                <a:latin typeface="clearsans"/>
              </a:rPr>
              <a:t>El protocolo FTP se usa para transferir archivos de un equipo a otro a través de la Red. Este protocolo permite subir y descargar archivos desde o hacia un ordenador en un esquema servidor-cliente, con independencia del sistema operativo que use cada equipo. </a:t>
            </a:r>
            <a:endParaRPr lang="es-ES" sz="1600" dirty="0">
              <a:solidFill>
                <a:schemeClr val="bg1"/>
              </a:solidFill>
            </a:endParaRPr>
          </a:p>
        </p:txBody>
      </p:sp>
    </p:spTree>
    <p:extLst>
      <p:ext uri="{BB962C8B-B14F-4D97-AF65-F5344CB8AC3E}">
        <p14:creationId xmlns:p14="http://schemas.microsoft.com/office/powerpoint/2010/main" val="3804825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8">
            <a:extLst>
              <a:ext uri="{FF2B5EF4-FFF2-40B4-BE49-F238E27FC236}">
                <a16:creationId xmlns:a16="http://schemas.microsoft.com/office/drawing/2014/main" id="{ED57DAB2-5919-B6F4-2297-B71FADF8E0B1}"/>
              </a:ext>
            </a:extLst>
          </p:cNvPr>
          <p:cNvSpPr txBox="1">
            <a:spLocks/>
          </p:cNvSpPr>
          <p:nvPr/>
        </p:nvSpPr>
        <p:spPr>
          <a:xfrm>
            <a:off x="2851533" y="2186434"/>
            <a:ext cx="5739788" cy="2485131"/>
          </a:xfrm>
          <a:prstGeom prst="rect">
            <a:avLst/>
          </a:prstGeom>
          <a:noFill/>
          <a:ln>
            <a:noFill/>
          </a:ln>
        </p:spPr>
        <p:txBody>
          <a:bodyPr vert="horz" lIns="557784" tIns="530352" rIns="91440" bIns="45720" rtlCol="0" anchor="t">
            <a:noAutofit/>
          </a:bodyPr>
          <a:lstStyle>
            <a:lvl1pPr algn="l" defTabSz="914400" rtl="0" eaLnBrk="1" latinLnBrk="0" hangingPunct="1">
              <a:lnSpc>
                <a:spcPct val="80000"/>
              </a:lnSpc>
              <a:spcBef>
                <a:spcPct val="0"/>
              </a:spcBef>
              <a:buNone/>
              <a:defRPr sz="5400" b="1" kern="1200" cap="all" spc="400" baseline="0">
                <a:ln w="19050">
                  <a:solidFill>
                    <a:schemeClr val="accent5"/>
                  </a:solidFill>
                </a:ln>
                <a:noFill/>
                <a:latin typeface="Arial" panose="020B0604020202020204" pitchFamily="34" charset="0"/>
                <a:ea typeface="+mj-ea"/>
                <a:cs typeface="Arial" panose="020B0604020202020204" pitchFamily="34" charset="0"/>
              </a:defRPr>
            </a:lvl1pPr>
          </a:lstStyle>
          <a:p>
            <a:pPr algn="ctr"/>
            <a:r>
              <a:rPr lang="es-MX" sz="8000" dirty="0"/>
              <a:t>Gracias</a:t>
            </a:r>
            <a:r>
              <a:rPr lang="es-MX" sz="2800" dirty="0"/>
              <a:t> </a:t>
            </a:r>
            <a:r>
              <a:rPr lang="es-MX" sz="8000" dirty="0">
                <a:sym typeface="Wingdings" panose="05000000000000000000" pitchFamily="2" charset="2"/>
              </a:rPr>
              <a:t></a:t>
            </a:r>
            <a:endParaRPr lang="en-US" dirty="0"/>
          </a:p>
        </p:txBody>
      </p:sp>
    </p:spTree>
    <p:extLst>
      <p:ext uri="{BB962C8B-B14F-4D97-AF65-F5344CB8AC3E}">
        <p14:creationId xmlns:p14="http://schemas.microsoft.com/office/powerpoint/2010/main" val="68934188"/>
      </p:ext>
    </p:extLst>
  </p:cSld>
  <p:clrMapOvr>
    <a:masterClrMapping/>
  </p:clrMapOvr>
</p:sld>
</file>

<file path=ppt/theme/theme1.xml><?xml version="1.0" encoding="utf-8"?>
<a:theme xmlns:a="http://schemas.openxmlformats.org/drawingml/2006/main" name="Tema de Offic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12_TF33781529_Win32" id="{ABFC0701-90B4-43BC-82BB-2D4F89AC5066}" vid="{457DC3FA-26F0-4431-B72E-34809900310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Presentación de promocional de tecnología</Template>
  <TotalTime>136</TotalTime>
  <Words>712</Words>
  <Application>Microsoft Office PowerPoint</Application>
  <PresentationFormat>Panorámica</PresentationFormat>
  <Paragraphs>72</Paragraphs>
  <Slides>9</Slides>
  <Notes>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vt:i4>
      </vt:variant>
    </vt:vector>
  </HeadingPairs>
  <TitlesOfParts>
    <vt:vector size="17" baseType="lpstr">
      <vt:lpstr>Arial</vt:lpstr>
      <vt:lpstr>Bierstadt</vt:lpstr>
      <vt:lpstr>Calibri</vt:lpstr>
      <vt:lpstr>clearsans</vt:lpstr>
      <vt:lpstr>Courier New</vt:lpstr>
      <vt:lpstr>Posterama</vt:lpstr>
      <vt:lpstr>Source Sans Pro</vt:lpstr>
      <vt:lpstr>Tema de Office</vt:lpstr>
      <vt:lpstr>SEGURIDAD EN SERVIDORES</vt:lpstr>
      <vt:lpstr>¿por qué es importante controlar la seguridad en un servidor? </vt:lpstr>
      <vt:lpstr>Presentación de PowerPoint</vt:lpstr>
      <vt:lpstr>MEDIDAS</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EN SERVIDORES</dc:title>
  <dc:creator>Kevin Panes</dc:creator>
  <cp:lastModifiedBy>Kevin Panes</cp:lastModifiedBy>
  <cp:revision>3</cp:revision>
  <dcterms:created xsi:type="dcterms:W3CDTF">2023-05-12T01:53:44Z</dcterms:created>
  <dcterms:modified xsi:type="dcterms:W3CDTF">2023-05-12T15:39:49Z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